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3" r:id="rId3"/>
    <p:sldId id="283" r:id="rId4"/>
    <p:sldId id="267" r:id="rId5"/>
    <p:sldId id="274" r:id="rId6"/>
    <p:sldId id="257" r:id="rId7"/>
    <p:sldId id="277" r:id="rId8"/>
    <p:sldId id="261" r:id="rId9"/>
    <p:sldId id="269" r:id="rId10"/>
    <p:sldId id="268" r:id="rId11"/>
    <p:sldId id="264" r:id="rId12"/>
    <p:sldId id="266" r:id="rId13"/>
    <p:sldId id="258" r:id="rId14"/>
    <p:sldId id="265" r:id="rId15"/>
    <p:sldId id="259" r:id="rId16"/>
    <p:sldId id="260" r:id="rId17"/>
    <p:sldId id="262" r:id="rId18"/>
    <p:sldId id="263" r:id="rId19"/>
    <p:sldId id="270" r:id="rId20"/>
    <p:sldId id="275" r:id="rId21"/>
    <p:sldId id="276" r:id="rId22"/>
    <p:sldId id="278" r:id="rId23"/>
    <p:sldId id="279" r:id="rId24"/>
    <p:sldId id="280" r:id="rId25"/>
    <p:sldId id="284" r:id="rId26"/>
    <p:sldId id="282" r:id="rId27"/>
    <p:sldId id="281" r:id="rId28"/>
    <p:sldId id="285" r:id="rId29"/>
    <p:sldId id="286"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0" autoAdjust="0"/>
    <p:restoredTop sz="94660"/>
  </p:normalViewPr>
  <p:slideViewPr>
    <p:cSldViewPr snapToGrid="0">
      <p:cViewPr varScale="1">
        <p:scale>
          <a:sx n="109" d="100"/>
          <a:sy n="109" d="100"/>
        </p:scale>
        <p:origin x="67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8" Type="http://schemas.openxmlformats.org/officeDocument/2006/relationships/slide" Target="slides/slide7.xml"/></Relationships>
</file>

<file path=ppt/media/hdphoto1.wdp>
</file>

<file path=ppt/media/hdphoto2.wdp>
</file>

<file path=ppt/media/image1.jpeg>
</file>

<file path=ppt/media/image10.png>
</file>

<file path=ppt/media/image11.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fr-FR"/>
              <a:t>Modifiez le style du titre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Modifier le style des sous-titres du masque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4C3DC8E8-D6EF-42BD-939F-587419C538B1}" type="datetimeFigureOut">
              <a:rPr lang="fr-FR" smtClean="0"/>
              <a:t>14/05/2019</a:t>
            </a:fld>
            <a:endParaRPr lang="fr-FR"/>
          </a:p>
        </p:txBody>
      </p:sp>
      <p:sp>
        <p:nvSpPr>
          <p:cNvPr id="5" name="Footer Placeholder 4"/>
          <p:cNvSpPr>
            <a:spLocks noGrp="1"/>
          </p:cNvSpPr>
          <p:nvPr>
            <p:ph type="ftr" sz="quarter" idx="11"/>
          </p:nvPr>
        </p:nvSpPr>
        <p:spPr>
          <a:xfrm>
            <a:off x="3962399" y="5870575"/>
            <a:ext cx="4893958" cy="377825"/>
          </a:xfrm>
        </p:spPr>
        <p:txBody>
          <a:bodyPr/>
          <a:lstStyle/>
          <a:p>
            <a:endParaRPr lang="fr-FR"/>
          </a:p>
        </p:txBody>
      </p:sp>
      <p:sp>
        <p:nvSpPr>
          <p:cNvPr id="6" name="Slide Number Placeholder 5"/>
          <p:cNvSpPr>
            <a:spLocks noGrp="1"/>
          </p:cNvSpPr>
          <p:nvPr>
            <p:ph type="sldNum" sz="quarter" idx="12"/>
          </p:nvPr>
        </p:nvSpPr>
        <p:spPr>
          <a:xfrm>
            <a:off x="10608958" y="5870575"/>
            <a:ext cx="551167" cy="377825"/>
          </a:xfrm>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423780954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fr-FR"/>
              <a:t>Modifiez le style du titre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4C3DC8E8-D6EF-42BD-939F-587419C538B1}" type="datetimeFigureOut">
              <a:rPr lang="fr-FR" smtClean="0"/>
              <a:t>14/05/2019</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21436621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fr-FR"/>
              <a:t>Modifiez le style du titre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14/05/2019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19241984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fr-FR"/>
              <a:t>Modifiez le style du titre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Modifier les styles du texte du masque</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14/05/2019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40278227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fr-FR"/>
              <a:t>Modifiez le style du titre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14/05/2019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7025188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arte nom citation">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fr-FR"/>
              <a:t>Modifiez le style du titre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fr-FR"/>
              <a:t>Modifier les styles du texte du masque</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14/05/2019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26072783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rai ou faux">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fr-FR"/>
              <a:t>Modifiez le style du titre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fr-FR"/>
              <a:t>Modifier les styles du texte du masque</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14/05/2019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7340263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C3DC8E8-D6EF-42BD-939F-587419C538B1}" type="datetimeFigureOut">
              <a:rPr lang="fr-FR" smtClean="0"/>
              <a:t>14/05/2019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
        <p:nvSpPr>
          <p:cNvPr id="8" name="Title 1"/>
          <p:cNvSpPr>
            <a:spLocks noGrp="1"/>
          </p:cNvSpPr>
          <p:nvPr>
            <p:ph type="title"/>
          </p:nvPr>
        </p:nvSpPr>
        <p:spPr>
          <a:xfrm>
            <a:off x="685801" y="609600"/>
            <a:ext cx="10131425" cy="1456267"/>
          </a:xfrm>
        </p:spPr>
        <p:txBody>
          <a:bodyPr/>
          <a:lstStyle/>
          <a:p>
            <a:r>
              <a:rPr lang="fr-FR"/>
              <a:t>Modifiez le style du titre</a:t>
            </a:r>
            <a:endParaRPr lang="en-US" dirty="0"/>
          </a:p>
        </p:txBody>
      </p:sp>
    </p:spTree>
    <p:extLst>
      <p:ext uri="{BB962C8B-B14F-4D97-AF65-F5344CB8AC3E}">
        <p14:creationId xmlns:p14="http://schemas.microsoft.com/office/powerpoint/2010/main" val="17282001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C3DC8E8-D6EF-42BD-939F-587419C538B1}" type="datetimeFigureOut">
              <a:rPr lang="fr-FR" smtClean="0"/>
              <a:t>14/05/2019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2343423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nchor="ct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C3DC8E8-D6EF-42BD-939F-587419C538B1}" type="datetimeFigureOut">
              <a:rPr lang="fr-FR" smtClean="0"/>
              <a:t>14/05/2019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14500905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fr-FR"/>
              <a:t>Modifiez le style du titre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C3DC8E8-D6EF-42BD-939F-587419C538B1}" type="datetimeFigureOut">
              <a:rPr lang="fr-FR" smtClean="0"/>
              <a:t>14/05/2019</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11553578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4C3DC8E8-D6EF-42BD-939F-587419C538B1}" type="datetimeFigureOut">
              <a:rPr lang="fr-FR" smtClean="0"/>
              <a:t>14/05/2019</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19648832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dirty="0"/>
          </a:p>
        </p:txBody>
      </p:sp>
      <p:sp>
        <p:nvSpPr>
          <p:cNvPr id="3" name="Text Placeholder 2"/>
          <p:cNvSpPr>
            <a:spLocks noGrp="1"/>
          </p:cNvSpPr>
          <p:nvPr>
            <p:ph type="body" idx="1" hasCustomPrompt="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hasCustomPrompt="1"/>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4C3DC8E8-D6EF-42BD-939F-587419C538B1}" type="datetimeFigureOut">
              <a:rPr lang="fr-FR" smtClean="0"/>
              <a:t>14/05/2019</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1212832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4C3DC8E8-D6EF-42BD-939F-587419C538B1}" type="datetimeFigureOut">
              <a:rPr lang="fr-FR" smtClean="0"/>
              <a:t>14/05/2019</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4371747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4C3DC8E8-D6EF-42BD-939F-587419C538B1}" type="datetimeFigureOut">
              <a:rPr lang="fr-FR" smtClean="0"/>
              <a:t>14/05/2019</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2118219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fr-FR"/>
              <a:t>Modifiez le style du titre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4C3DC8E8-D6EF-42BD-939F-587419C538B1}" type="datetimeFigureOut">
              <a:rPr lang="fr-FR" smtClean="0"/>
              <a:t>14/05/2019</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31780918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fr-FR"/>
              <a:t>Modifiez le style du titre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4C3DC8E8-D6EF-42BD-939F-587419C538B1}" type="datetimeFigureOut">
              <a:rPr lang="fr-FR" smtClean="0"/>
              <a:t>14/05/2019</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81498CBE-A0A6-421C-B641-D0CDF7AD53F7}" type="slidenum">
              <a:rPr lang="fr-FR" smtClean="0"/>
              <a:t>‹N°›</a:t>
            </a:fld>
            <a:endParaRPr lang="fr-FR"/>
          </a:p>
        </p:txBody>
      </p:sp>
    </p:spTree>
    <p:extLst>
      <p:ext uri="{BB962C8B-B14F-4D97-AF65-F5344CB8AC3E}">
        <p14:creationId xmlns:p14="http://schemas.microsoft.com/office/powerpoint/2010/main" val="36775401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C3DC8E8-D6EF-42BD-939F-587419C538B1}" type="datetimeFigureOut">
              <a:rPr lang="fr-FR" smtClean="0"/>
              <a:t>14/05/2019</a:t>
            </a:fld>
            <a:endParaRPr lang="fr-FR"/>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fr-FR"/>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1498CBE-A0A6-421C-B641-D0CDF7AD53F7}" type="slidenum">
              <a:rPr lang="fr-FR" smtClean="0"/>
              <a:t>‹N°›</a:t>
            </a:fld>
            <a:endParaRPr lang="fr-FR"/>
          </a:p>
        </p:txBody>
      </p:sp>
    </p:spTree>
    <p:extLst>
      <p:ext uri="{BB962C8B-B14F-4D97-AF65-F5344CB8AC3E}">
        <p14:creationId xmlns:p14="http://schemas.microsoft.com/office/powerpoint/2010/main" val="6128974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code.visualstudio.com/docs/languages/dotnet"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a:t>Projet Informatique</a:t>
            </a:r>
            <a:br>
              <a:rPr lang="fr-FR" dirty="0"/>
            </a:br>
            <a:r>
              <a:rPr lang="fr-FR" dirty="0"/>
              <a:t>1</a:t>
            </a:r>
            <a:r>
              <a:rPr lang="fr-FR" baseline="30000" dirty="0"/>
              <a:t>ère</a:t>
            </a:r>
            <a:r>
              <a:rPr lang="fr-FR" dirty="0"/>
              <a:t> année</a:t>
            </a:r>
          </a:p>
        </p:txBody>
      </p:sp>
      <p:sp>
        <p:nvSpPr>
          <p:cNvPr id="3" name="Sous-titre 2"/>
          <p:cNvSpPr>
            <a:spLocks noGrp="1"/>
          </p:cNvSpPr>
          <p:nvPr>
            <p:ph type="subTitle" idx="1"/>
          </p:nvPr>
        </p:nvSpPr>
        <p:spPr/>
        <p:txBody>
          <a:bodyPr/>
          <a:lstStyle/>
          <a:p>
            <a:r>
              <a:rPr lang="fr-FR" dirty="0"/>
              <a:t>Stéphane Fardoux</a:t>
            </a:r>
          </a:p>
        </p:txBody>
      </p:sp>
      <p:sp>
        <p:nvSpPr>
          <p:cNvPr id="4" name="Rectangle 3"/>
          <p:cNvSpPr/>
          <p:nvPr/>
        </p:nvSpPr>
        <p:spPr>
          <a:xfrm>
            <a:off x="4719402" y="4588294"/>
            <a:ext cx="6511463" cy="2215991"/>
          </a:xfrm>
          <a:prstGeom prst="rect">
            <a:avLst/>
          </a:prstGeom>
          <a:noFill/>
        </p:spPr>
        <p:txBody>
          <a:bodyPr wrap="none" lIns="91440" tIns="45720" rIns="91440" bIns="45720">
            <a:spAutoFit/>
          </a:bodyPr>
          <a:lstStyle/>
          <a:p>
            <a:pPr algn="ctr"/>
            <a:r>
              <a:rPr lang="fr-FR" sz="13800" b="1" spc="50" dirty="0">
                <a:ln w="0"/>
                <a:solidFill>
                  <a:schemeClr val="bg2">
                    <a:lumMod val="60000"/>
                    <a:lumOff val="40000"/>
                  </a:schemeClr>
                </a:solidFill>
                <a:effectLst>
                  <a:innerShdw blurRad="63500" dist="50800" dir="13500000">
                    <a:srgbClr val="000000">
                      <a:alpha val="50000"/>
                    </a:srgbClr>
                  </a:innerShdw>
                </a:effectLst>
              </a:rPr>
              <a:t>Battle IA</a:t>
            </a:r>
          </a:p>
        </p:txBody>
      </p:sp>
    </p:spTree>
    <p:extLst>
      <p:ext uri="{BB962C8B-B14F-4D97-AF65-F5344CB8AC3E}">
        <p14:creationId xmlns:p14="http://schemas.microsoft.com/office/powerpoint/2010/main" val="34537887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Exemple d’un terrain de jeu</a:t>
            </a:r>
          </a:p>
        </p:txBody>
      </p:sp>
      <p:pic>
        <p:nvPicPr>
          <p:cNvPr id="34" name="Image 33"/>
          <p:cNvPicPr>
            <a:picLocks noChangeAspect="1"/>
          </p:cNvPicPr>
          <p:nvPr/>
        </p:nvPicPr>
        <p:blipFill>
          <a:blip r:embed="rId2"/>
          <a:stretch>
            <a:fillRect/>
          </a:stretch>
        </p:blipFill>
        <p:spPr>
          <a:xfrm>
            <a:off x="1244516" y="1640815"/>
            <a:ext cx="9786858" cy="5112320"/>
          </a:xfrm>
          <a:prstGeom prst="rect">
            <a:avLst/>
          </a:prstGeom>
        </p:spPr>
      </p:pic>
    </p:spTree>
    <p:extLst>
      <p:ext uri="{BB962C8B-B14F-4D97-AF65-F5344CB8AC3E}">
        <p14:creationId xmlns:p14="http://schemas.microsoft.com/office/powerpoint/2010/main" val="1183128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Résonateur</a:t>
            </a:r>
          </a:p>
        </p:txBody>
      </p:sp>
      <p:sp>
        <p:nvSpPr>
          <p:cNvPr id="3" name="Espace réservé du contenu 2"/>
          <p:cNvSpPr>
            <a:spLocks noGrp="1"/>
          </p:cNvSpPr>
          <p:nvPr>
            <p:ph idx="1"/>
          </p:nvPr>
        </p:nvSpPr>
        <p:spPr/>
        <p:txBody>
          <a:bodyPr/>
          <a:lstStyle/>
          <a:p>
            <a:r>
              <a:rPr lang="fr-FR" dirty="0"/>
              <a:t>Ils sont disséminés sur le terrain de jeu</a:t>
            </a:r>
          </a:p>
          <a:p>
            <a:r>
              <a:rPr lang="fr-FR" dirty="0"/>
              <a:t>Un résonateur peut être :</a:t>
            </a:r>
          </a:p>
          <a:p>
            <a:pPr lvl="1"/>
            <a:r>
              <a:rPr lang="fr-FR" dirty="0"/>
              <a:t>Neutre</a:t>
            </a:r>
          </a:p>
          <a:p>
            <a:pPr lvl="1"/>
            <a:r>
              <a:rPr lang="fr-FR" dirty="0"/>
              <a:t>Vous appartenir</a:t>
            </a:r>
          </a:p>
          <a:p>
            <a:pPr lvl="1"/>
            <a:r>
              <a:rPr lang="fr-FR" dirty="0"/>
              <a:t>Appartenir à un adversaire</a:t>
            </a:r>
          </a:p>
          <a:p>
            <a:r>
              <a:rPr lang="fr-FR" dirty="0"/>
              <a:t>L’objectif est d’en avoir un maximum</a:t>
            </a:r>
          </a:p>
          <a:p>
            <a:r>
              <a:rPr lang="fr-FR" dirty="0"/>
              <a:t>Prendre possession d’un résonateur neutre coûte 1 unité d’énergie</a:t>
            </a:r>
          </a:p>
          <a:p>
            <a:r>
              <a:rPr lang="fr-FR" dirty="0"/>
              <a:t>Convertir un résonateur adverse coûte 2 unités d’énergie</a:t>
            </a:r>
          </a:p>
        </p:txBody>
      </p:sp>
      <p:pic>
        <p:nvPicPr>
          <p:cNvPr id="4" name="Image 3" descr="Afficher l’image sourc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44389" y="1249959"/>
            <a:ext cx="1527901" cy="1527901"/>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e 4">
            <a:extLst>
              <a:ext uri="{FF2B5EF4-FFF2-40B4-BE49-F238E27FC236}">
                <a16:creationId xmlns:a16="http://schemas.microsoft.com/office/drawing/2014/main" id="{C967F516-882A-4CE4-8372-DCFA5DD5CFA9}"/>
              </a:ext>
            </a:extLst>
          </p:cNvPr>
          <p:cNvGrpSpPr/>
          <p:nvPr/>
        </p:nvGrpSpPr>
        <p:grpSpPr>
          <a:xfrm>
            <a:off x="8264969" y="3429000"/>
            <a:ext cx="2297309" cy="2307929"/>
            <a:chOff x="6683106" y="3581143"/>
            <a:chExt cx="2297309" cy="2307929"/>
          </a:xfrm>
        </p:grpSpPr>
        <p:cxnSp>
          <p:nvCxnSpPr>
            <p:cNvPr id="6" name="Connecteur droit avec flèche 5">
              <a:extLst>
                <a:ext uri="{FF2B5EF4-FFF2-40B4-BE49-F238E27FC236}">
                  <a16:creationId xmlns:a16="http://schemas.microsoft.com/office/drawing/2014/main" id="{9B23F646-0861-469F-9AF0-C7FC726AD825}"/>
                </a:ext>
              </a:extLst>
            </p:cNvPr>
            <p:cNvCxnSpPr/>
            <p:nvPr/>
          </p:nvCxnSpPr>
          <p:spPr>
            <a:xfrm>
              <a:off x="7847901" y="3624044"/>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cxnSp>
          <p:nvCxnSpPr>
            <p:cNvPr id="7" name="Connecteur droit avec flèche 6">
              <a:extLst>
                <a:ext uri="{FF2B5EF4-FFF2-40B4-BE49-F238E27FC236}">
                  <a16:creationId xmlns:a16="http://schemas.microsoft.com/office/drawing/2014/main" id="{C5F890B8-3C44-4232-BEE3-E7568002CF99}"/>
                </a:ext>
              </a:extLst>
            </p:cNvPr>
            <p:cNvCxnSpPr/>
            <p:nvPr/>
          </p:nvCxnSpPr>
          <p:spPr>
            <a:xfrm rot="5400000">
              <a:off x="7847901" y="3600275"/>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cxnSp>
          <p:nvCxnSpPr>
            <p:cNvPr id="8" name="Connecteur droit avec flèche 7">
              <a:extLst>
                <a:ext uri="{FF2B5EF4-FFF2-40B4-BE49-F238E27FC236}">
                  <a16:creationId xmlns:a16="http://schemas.microsoft.com/office/drawing/2014/main" id="{527DD060-5A26-4A7A-AD4B-36F739A370D2}"/>
                </a:ext>
              </a:extLst>
            </p:cNvPr>
            <p:cNvCxnSpPr/>
            <p:nvPr/>
          </p:nvCxnSpPr>
          <p:spPr>
            <a:xfrm rot="2700000">
              <a:off x="7815620" y="3624043"/>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cxnSp>
          <p:nvCxnSpPr>
            <p:cNvPr id="9" name="Connecteur droit avec flèche 8">
              <a:extLst>
                <a:ext uri="{FF2B5EF4-FFF2-40B4-BE49-F238E27FC236}">
                  <a16:creationId xmlns:a16="http://schemas.microsoft.com/office/drawing/2014/main" id="{5F6FAC73-85E3-4E51-AC47-35ABDB634E0F}"/>
                </a:ext>
              </a:extLst>
            </p:cNvPr>
            <p:cNvCxnSpPr/>
            <p:nvPr/>
          </p:nvCxnSpPr>
          <p:spPr>
            <a:xfrm rot="8100000">
              <a:off x="7815617" y="3581143"/>
              <a:ext cx="0" cy="2265028"/>
            </a:xfrm>
            <a:prstGeom prst="straightConnector1">
              <a:avLst/>
            </a:prstGeom>
            <a:ln w="57150">
              <a:headEnd type="triangle"/>
              <a:tailEnd type="triangle"/>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24758085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Vie</a:t>
            </a:r>
          </a:p>
        </p:txBody>
      </p:sp>
      <p:sp>
        <p:nvSpPr>
          <p:cNvPr id="3" name="Espace réservé du contenu 2"/>
          <p:cNvSpPr>
            <a:spLocks noGrp="1"/>
          </p:cNvSpPr>
          <p:nvPr>
            <p:ph idx="1"/>
          </p:nvPr>
        </p:nvSpPr>
        <p:spPr/>
        <p:txBody>
          <a:bodyPr/>
          <a:lstStyle/>
          <a:p>
            <a:r>
              <a:rPr lang="fr-FR" dirty="0"/>
              <a:t>Un BOT n’a qu’un seule vie.</a:t>
            </a:r>
          </a:p>
          <a:p>
            <a:r>
              <a:rPr lang="fr-FR" dirty="0"/>
              <a:t>Il perd sa vie si son niveau d’énergie tombe à zéro. </a:t>
            </a:r>
            <a:br>
              <a:rPr lang="fr-FR" dirty="0"/>
            </a:br>
            <a:r>
              <a:rPr lang="fr-FR" dirty="0"/>
              <a:t>Il est alors purement et simplement déconnecté du serveur.</a:t>
            </a:r>
          </a:p>
        </p:txBody>
      </p:sp>
    </p:spTree>
    <p:extLst>
      <p:ext uri="{BB962C8B-B14F-4D97-AF65-F5344CB8AC3E}">
        <p14:creationId xmlns:p14="http://schemas.microsoft.com/office/powerpoint/2010/main" val="13410232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Energie</a:t>
            </a:r>
          </a:p>
        </p:txBody>
      </p:sp>
      <p:sp>
        <p:nvSpPr>
          <p:cNvPr id="3" name="Espace réservé du contenu 2"/>
          <p:cNvSpPr>
            <a:spLocks noGrp="1"/>
          </p:cNvSpPr>
          <p:nvPr>
            <p:ph idx="1"/>
          </p:nvPr>
        </p:nvSpPr>
        <p:spPr/>
        <p:txBody>
          <a:bodyPr/>
          <a:lstStyle/>
          <a:p>
            <a:r>
              <a:rPr lang="fr-FR" dirty="0"/>
              <a:t>Chaque BOT démarre avec 100 unités d’énergie</a:t>
            </a:r>
          </a:p>
          <a:p>
            <a:r>
              <a:rPr lang="fr-FR" dirty="0"/>
              <a:t>Un BOT a perdu si sa réserve d’énergie tombe à zéro</a:t>
            </a:r>
          </a:p>
          <a:p>
            <a:r>
              <a:rPr lang="fr-FR" dirty="0"/>
              <a:t>Il n’y a pas de limite de stockage de l’énergie</a:t>
            </a:r>
          </a:p>
          <a:p>
            <a:r>
              <a:rPr lang="fr-FR" dirty="0"/>
              <a:t>Il y a perte au minimum de 1 unité d’énergie à chaque tour, même sans aucune détection, ni action effectuée</a:t>
            </a:r>
          </a:p>
          <a:p>
            <a:r>
              <a:rPr lang="fr-FR" dirty="0"/>
              <a:t>L’énergie est consommé par la détection</a:t>
            </a:r>
          </a:p>
          <a:p>
            <a:r>
              <a:rPr lang="fr-FR" dirty="0"/>
              <a:t>L’énergie est consommé par les actions, les chocs, les coups reçus</a:t>
            </a:r>
          </a:p>
          <a:p>
            <a:r>
              <a:rPr lang="fr-FR" dirty="0"/>
              <a:t>De l’énergie peut être récupérée sur le terrain</a:t>
            </a:r>
          </a:p>
        </p:txBody>
      </p:sp>
    </p:spTree>
    <p:extLst>
      <p:ext uri="{BB962C8B-B14F-4D97-AF65-F5344CB8AC3E}">
        <p14:creationId xmlns:p14="http://schemas.microsoft.com/office/powerpoint/2010/main" val="22850944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Capsule d’énergie</a:t>
            </a:r>
          </a:p>
        </p:txBody>
      </p:sp>
      <p:sp>
        <p:nvSpPr>
          <p:cNvPr id="3" name="Espace réservé du contenu 2"/>
          <p:cNvSpPr>
            <a:spLocks noGrp="1"/>
          </p:cNvSpPr>
          <p:nvPr>
            <p:ph idx="1"/>
          </p:nvPr>
        </p:nvSpPr>
        <p:spPr/>
        <p:txBody>
          <a:bodyPr/>
          <a:lstStyle/>
          <a:p>
            <a:r>
              <a:rPr lang="fr-FR" dirty="0"/>
              <a:t>Sur le terrain de jeu, il est possible de trouver des capsules d’énergie.</a:t>
            </a:r>
          </a:p>
          <a:p>
            <a:r>
              <a:rPr lang="fr-FR" dirty="0"/>
              <a:t>Il suffit de passer sur une capsule d’énergie pour en récupérer le contenu.</a:t>
            </a:r>
          </a:p>
          <a:p>
            <a:r>
              <a:rPr lang="fr-FR" dirty="0"/>
              <a:t>Des capsules d’énergie apparaitront de façon aléatoire sur le terrain.</a:t>
            </a:r>
          </a:p>
        </p:txBody>
      </p:sp>
      <p:pic>
        <p:nvPicPr>
          <p:cNvPr id="5" name="Image 4">
            <a:extLst>
              <a:ext uri="{FF2B5EF4-FFF2-40B4-BE49-F238E27FC236}">
                <a16:creationId xmlns:a16="http://schemas.microsoft.com/office/drawing/2014/main" id="{2C9C5597-9394-4E29-A417-E85368A9C2EA}"/>
              </a:ext>
            </a:extLst>
          </p:cNvPr>
          <p:cNvPicPr>
            <a:picLocks noChangeAspect="1"/>
          </p:cNvPicPr>
          <p:nvPr/>
        </p:nvPicPr>
        <p:blipFill>
          <a:blip r:embed="rId2"/>
          <a:stretch>
            <a:fillRect/>
          </a:stretch>
        </p:blipFill>
        <p:spPr>
          <a:xfrm>
            <a:off x="6779602" y="1337733"/>
            <a:ext cx="1200150" cy="1047750"/>
          </a:xfrm>
          <a:prstGeom prst="rect">
            <a:avLst/>
          </a:prstGeom>
          <a:ln>
            <a:noFill/>
          </a:ln>
          <a:effectLst>
            <a:softEdge rad="112500"/>
          </a:effectLst>
        </p:spPr>
      </p:pic>
    </p:spTree>
    <p:extLst>
      <p:ext uri="{BB962C8B-B14F-4D97-AF65-F5344CB8AC3E}">
        <p14:creationId xmlns:p14="http://schemas.microsoft.com/office/powerpoint/2010/main" val="4947845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Scan du terrain</a:t>
            </a:r>
          </a:p>
        </p:txBody>
      </p:sp>
      <p:sp>
        <p:nvSpPr>
          <p:cNvPr id="3" name="Espace réservé du contenu 2"/>
          <p:cNvSpPr>
            <a:spLocks noGrp="1"/>
          </p:cNvSpPr>
          <p:nvPr>
            <p:ph idx="1"/>
          </p:nvPr>
        </p:nvSpPr>
        <p:spPr/>
        <p:txBody>
          <a:bodyPr>
            <a:normAutofit/>
          </a:bodyPr>
          <a:lstStyle/>
          <a:p>
            <a:r>
              <a:rPr lang="fr-FR" dirty="0"/>
              <a:t>Au début de chaque tour, il faut indiquer l’énergie injectée dans le capteur environnant</a:t>
            </a:r>
          </a:p>
          <a:p>
            <a:pPr lvl="1"/>
            <a:r>
              <a:rPr lang="fr-FR" dirty="0"/>
              <a:t>0 : aucune information ne sera captée</a:t>
            </a:r>
          </a:p>
          <a:p>
            <a:pPr lvl="1"/>
            <a:r>
              <a:rPr lang="fr-FR" dirty="0"/>
              <a:t>1 à 255 : les informations d’une distance de # case(s) seront captées. Cela correspond également à l’énergie consommée par ce scan !</a:t>
            </a:r>
          </a:p>
          <a:p>
            <a:endParaRPr lang="fr-FR" dirty="0"/>
          </a:p>
        </p:txBody>
      </p:sp>
      <p:graphicFrame>
        <p:nvGraphicFramePr>
          <p:cNvPr id="7" name="Tableau 6"/>
          <p:cNvGraphicFramePr>
            <a:graphicFrameLocks noGrp="1"/>
          </p:cNvGraphicFramePr>
          <p:nvPr>
            <p:extLst>
              <p:ext uri="{D42A27DB-BD31-4B8C-83A1-F6EECF244321}">
                <p14:modId xmlns:p14="http://schemas.microsoft.com/office/powerpoint/2010/main" val="1275076286"/>
              </p:ext>
            </p:extLst>
          </p:nvPr>
        </p:nvGraphicFramePr>
        <p:xfrm>
          <a:off x="1168518" y="4600575"/>
          <a:ext cx="685800" cy="542925"/>
        </p:xfrm>
        <a:graphic>
          <a:graphicData uri="http://schemas.openxmlformats.org/drawingml/2006/table">
            <a:tbl>
              <a:tblPr/>
              <a:tblGrid>
                <a:gridCol w="228600">
                  <a:extLst>
                    <a:ext uri="{9D8B030D-6E8A-4147-A177-3AD203B41FA5}">
                      <a16:colId xmlns:a16="http://schemas.microsoft.com/office/drawing/2014/main" val="3782522378"/>
                    </a:ext>
                  </a:extLst>
                </a:gridCol>
                <a:gridCol w="228600">
                  <a:extLst>
                    <a:ext uri="{9D8B030D-6E8A-4147-A177-3AD203B41FA5}">
                      <a16:colId xmlns:a16="http://schemas.microsoft.com/office/drawing/2014/main" val="1398847723"/>
                    </a:ext>
                  </a:extLst>
                </a:gridCol>
                <a:gridCol w="228600">
                  <a:extLst>
                    <a:ext uri="{9D8B030D-6E8A-4147-A177-3AD203B41FA5}">
                      <a16:colId xmlns:a16="http://schemas.microsoft.com/office/drawing/2014/main" val="1392046874"/>
                    </a:ext>
                  </a:extLst>
                </a:gridCol>
              </a:tblGrid>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extLst>
                  <a:ext uri="{0D108BD9-81ED-4DB2-BD59-A6C34878D82A}">
                    <a16:rowId xmlns:a16="http://schemas.microsoft.com/office/drawing/2014/main" val="2179685705"/>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X</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extLst>
                  <a:ext uri="{0D108BD9-81ED-4DB2-BD59-A6C34878D82A}">
                    <a16:rowId xmlns:a16="http://schemas.microsoft.com/office/drawing/2014/main" val="579647610"/>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extLst>
                  <a:ext uri="{0D108BD9-81ED-4DB2-BD59-A6C34878D82A}">
                    <a16:rowId xmlns:a16="http://schemas.microsoft.com/office/drawing/2014/main" val="2112406257"/>
                  </a:ext>
                </a:extLst>
              </a:tr>
            </a:tbl>
          </a:graphicData>
        </a:graphic>
      </p:graphicFrame>
      <p:graphicFrame>
        <p:nvGraphicFramePr>
          <p:cNvPr id="8" name="Tableau 7"/>
          <p:cNvGraphicFramePr>
            <a:graphicFrameLocks noGrp="1"/>
          </p:cNvGraphicFramePr>
          <p:nvPr>
            <p:extLst>
              <p:ext uri="{D42A27DB-BD31-4B8C-83A1-F6EECF244321}">
                <p14:modId xmlns:p14="http://schemas.microsoft.com/office/powerpoint/2010/main" val="3363718551"/>
              </p:ext>
            </p:extLst>
          </p:nvPr>
        </p:nvGraphicFramePr>
        <p:xfrm>
          <a:off x="2123289" y="4600575"/>
          <a:ext cx="1143000" cy="904875"/>
        </p:xfrm>
        <a:graphic>
          <a:graphicData uri="http://schemas.openxmlformats.org/drawingml/2006/table">
            <a:tbl>
              <a:tblPr/>
              <a:tblGrid>
                <a:gridCol w="228600">
                  <a:extLst>
                    <a:ext uri="{9D8B030D-6E8A-4147-A177-3AD203B41FA5}">
                      <a16:colId xmlns:a16="http://schemas.microsoft.com/office/drawing/2014/main" val="1766161183"/>
                    </a:ext>
                  </a:extLst>
                </a:gridCol>
                <a:gridCol w="228600">
                  <a:extLst>
                    <a:ext uri="{9D8B030D-6E8A-4147-A177-3AD203B41FA5}">
                      <a16:colId xmlns:a16="http://schemas.microsoft.com/office/drawing/2014/main" val="3763478286"/>
                    </a:ext>
                  </a:extLst>
                </a:gridCol>
                <a:gridCol w="228600">
                  <a:extLst>
                    <a:ext uri="{9D8B030D-6E8A-4147-A177-3AD203B41FA5}">
                      <a16:colId xmlns:a16="http://schemas.microsoft.com/office/drawing/2014/main" val="3997952440"/>
                    </a:ext>
                  </a:extLst>
                </a:gridCol>
                <a:gridCol w="228600">
                  <a:extLst>
                    <a:ext uri="{9D8B030D-6E8A-4147-A177-3AD203B41FA5}">
                      <a16:colId xmlns:a16="http://schemas.microsoft.com/office/drawing/2014/main" val="3316353892"/>
                    </a:ext>
                  </a:extLst>
                </a:gridCol>
                <a:gridCol w="228600">
                  <a:extLst>
                    <a:ext uri="{9D8B030D-6E8A-4147-A177-3AD203B41FA5}">
                      <a16:colId xmlns:a16="http://schemas.microsoft.com/office/drawing/2014/main" val="1103814847"/>
                    </a:ext>
                  </a:extLst>
                </a:gridCol>
              </a:tblGrid>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440656841"/>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3973035287"/>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X</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1232665736"/>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3373323596"/>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2002801364"/>
                  </a:ext>
                </a:extLst>
              </a:tr>
            </a:tbl>
          </a:graphicData>
        </a:graphic>
      </p:graphicFrame>
      <p:graphicFrame>
        <p:nvGraphicFramePr>
          <p:cNvPr id="9" name="Tableau 8"/>
          <p:cNvGraphicFramePr>
            <a:graphicFrameLocks noGrp="1"/>
          </p:cNvGraphicFramePr>
          <p:nvPr>
            <p:extLst>
              <p:ext uri="{D42A27DB-BD31-4B8C-83A1-F6EECF244321}">
                <p14:modId xmlns:p14="http://schemas.microsoft.com/office/powerpoint/2010/main" val="2248435020"/>
              </p:ext>
            </p:extLst>
          </p:nvPr>
        </p:nvGraphicFramePr>
        <p:xfrm>
          <a:off x="3535261" y="4600575"/>
          <a:ext cx="1600200" cy="1266825"/>
        </p:xfrm>
        <a:graphic>
          <a:graphicData uri="http://schemas.openxmlformats.org/drawingml/2006/table">
            <a:tbl>
              <a:tblPr/>
              <a:tblGrid>
                <a:gridCol w="228600">
                  <a:extLst>
                    <a:ext uri="{9D8B030D-6E8A-4147-A177-3AD203B41FA5}">
                      <a16:colId xmlns:a16="http://schemas.microsoft.com/office/drawing/2014/main" val="925265826"/>
                    </a:ext>
                  </a:extLst>
                </a:gridCol>
                <a:gridCol w="228600">
                  <a:extLst>
                    <a:ext uri="{9D8B030D-6E8A-4147-A177-3AD203B41FA5}">
                      <a16:colId xmlns:a16="http://schemas.microsoft.com/office/drawing/2014/main" val="2632506146"/>
                    </a:ext>
                  </a:extLst>
                </a:gridCol>
                <a:gridCol w="228600">
                  <a:extLst>
                    <a:ext uri="{9D8B030D-6E8A-4147-A177-3AD203B41FA5}">
                      <a16:colId xmlns:a16="http://schemas.microsoft.com/office/drawing/2014/main" val="3095047090"/>
                    </a:ext>
                  </a:extLst>
                </a:gridCol>
                <a:gridCol w="228600">
                  <a:extLst>
                    <a:ext uri="{9D8B030D-6E8A-4147-A177-3AD203B41FA5}">
                      <a16:colId xmlns:a16="http://schemas.microsoft.com/office/drawing/2014/main" val="3132697493"/>
                    </a:ext>
                  </a:extLst>
                </a:gridCol>
                <a:gridCol w="228600">
                  <a:extLst>
                    <a:ext uri="{9D8B030D-6E8A-4147-A177-3AD203B41FA5}">
                      <a16:colId xmlns:a16="http://schemas.microsoft.com/office/drawing/2014/main" val="2945332526"/>
                    </a:ext>
                  </a:extLst>
                </a:gridCol>
                <a:gridCol w="228600">
                  <a:extLst>
                    <a:ext uri="{9D8B030D-6E8A-4147-A177-3AD203B41FA5}">
                      <a16:colId xmlns:a16="http://schemas.microsoft.com/office/drawing/2014/main" val="67308907"/>
                    </a:ext>
                  </a:extLst>
                </a:gridCol>
                <a:gridCol w="228600">
                  <a:extLst>
                    <a:ext uri="{9D8B030D-6E8A-4147-A177-3AD203B41FA5}">
                      <a16:colId xmlns:a16="http://schemas.microsoft.com/office/drawing/2014/main" val="4015570067"/>
                    </a:ext>
                  </a:extLst>
                </a:gridCol>
              </a:tblGrid>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3306723538"/>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4280908137"/>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637083268"/>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X</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3090778347"/>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3397384904"/>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4173694899"/>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2888889920"/>
                  </a:ext>
                </a:extLst>
              </a:tr>
            </a:tbl>
          </a:graphicData>
        </a:graphic>
      </p:graphicFrame>
      <p:graphicFrame>
        <p:nvGraphicFramePr>
          <p:cNvPr id="10" name="Tableau 9"/>
          <p:cNvGraphicFramePr>
            <a:graphicFrameLocks noGrp="1"/>
          </p:cNvGraphicFramePr>
          <p:nvPr>
            <p:extLst>
              <p:ext uri="{D42A27DB-BD31-4B8C-83A1-F6EECF244321}">
                <p14:modId xmlns:p14="http://schemas.microsoft.com/office/powerpoint/2010/main" val="3827910793"/>
              </p:ext>
            </p:extLst>
          </p:nvPr>
        </p:nvGraphicFramePr>
        <p:xfrm>
          <a:off x="5375595" y="4600575"/>
          <a:ext cx="2057400" cy="1628775"/>
        </p:xfrm>
        <a:graphic>
          <a:graphicData uri="http://schemas.openxmlformats.org/drawingml/2006/table">
            <a:tbl>
              <a:tblPr/>
              <a:tblGrid>
                <a:gridCol w="228600">
                  <a:extLst>
                    <a:ext uri="{9D8B030D-6E8A-4147-A177-3AD203B41FA5}">
                      <a16:colId xmlns:a16="http://schemas.microsoft.com/office/drawing/2014/main" val="2200933408"/>
                    </a:ext>
                  </a:extLst>
                </a:gridCol>
                <a:gridCol w="228600">
                  <a:extLst>
                    <a:ext uri="{9D8B030D-6E8A-4147-A177-3AD203B41FA5}">
                      <a16:colId xmlns:a16="http://schemas.microsoft.com/office/drawing/2014/main" val="1154878933"/>
                    </a:ext>
                  </a:extLst>
                </a:gridCol>
                <a:gridCol w="228600">
                  <a:extLst>
                    <a:ext uri="{9D8B030D-6E8A-4147-A177-3AD203B41FA5}">
                      <a16:colId xmlns:a16="http://schemas.microsoft.com/office/drawing/2014/main" val="1742166971"/>
                    </a:ext>
                  </a:extLst>
                </a:gridCol>
                <a:gridCol w="228600">
                  <a:extLst>
                    <a:ext uri="{9D8B030D-6E8A-4147-A177-3AD203B41FA5}">
                      <a16:colId xmlns:a16="http://schemas.microsoft.com/office/drawing/2014/main" val="3581433677"/>
                    </a:ext>
                  </a:extLst>
                </a:gridCol>
                <a:gridCol w="228600">
                  <a:extLst>
                    <a:ext uri="{9D8B030D-6E8A-4147-A177-3AD203B41FA5}">
                      <a16:colId xmlns:a16="http://schemas.microsoft.com/office/drawing/2014/main" val="3777704194"/>
                    </a:ext>
                  </a:extLst>
                </a:gridCol>
                <a:gridCol w="228600">
                  <a:extLst>
                    <a:ext uri="{9D8B030D-6E8A-4147-A177-3AD203B41FA5}">
                      <a16:colId xmlns:a16="http://schemas.microsoft.com/office/drawing/2014/main" val="1233133315"/>
                    </a:ext>
                  </a:extLst>
                </a:gridCol>
                <a:gridCol w="228600">
                  <a:extLst>
                    <a:ext uri="{9D8B030D-6E8A-4147-A177-3AD203B41FA5}">
                      <a16:colId xmlns:a16="http://schemas.microsoft.com/office/drawing/2014/main" val="1512299320"/>
                    </a:ext>
                  </a:extLst>
                </a:gridCol>
                <a:gridCol w="228600">
                  <a:extLst>
                    <a:ext uri="{9D8B030D-6E8A-4147-A177-3AD203B41FA5}">
                      <a16:colId xmlns:a16="http://schemas.microsoft.com/office/drawing/2014/main" val="1881405557"/>
                    </a:ext>
                  </a:extLst>
                </a:gridCol>
                <a:gridCol w="228600">
                  <a:extLst>
                    <a:ext uri="{9D8B030D-6E8A-4147-A177-3AD203B41FA5}">
                      <a16:colId xmlns:a16="http://schemas.microsoft.com/office/drawing/2014/main" val="2300608044"/>
                    </a:ext>
                  </a:extLst>
                </a:gridCol>
              </a:tblGrid>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459469632"/>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123372397"/>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558218794"/>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2413035889"/>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X</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118336530"/>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498416489"/>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820861232"/>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1980096423"/>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132774092"/>
                  </a:ext>
                </a:extLst>
              </a:tr>
            </a:tbl>
          </a:graphicData>
        </a:graphic>
      </p:graphicFrame>
      <p:graphicFrame>
        <p:nvGraphicFramePr>
          <p:cNvPr id="11" name="Tableau 10"/>
          <p:cNvGraphicFramePr>
            <a:graphicFrameLocks noGrp="1"/>
          </p:cNvGraphicFramePr>
          <p:nvPr>
            <p:extLst>
              <p:ext uri="{D42A27DB-BD31-4B8C-83A1-F6EECF244321}">
                <p14:modId xmlns:p14="http://schemas.microsoft.com/office/powerpoint/2010/main" val="1570316660"/>
              </p:ext>
            </p:extLst>
          </p:nvPr>
        </p:nvGraphicFramePr>
        <p:xfrm>
          <a:off x="7673129" y="4600575"/>
          <a:ext cx="2514600" cy="1990725"/>
        </p:xfrm>
        <a:graphic>
          <a:graphicData uri="http://schemas.openxmlformats.org/drawingml/2006/table">
            <a:tbl>
              <a:tblPr/>
              <a:tblGrid>
                <a:gridCol w="228600">
                  <a:extLst>
                    <a:ext uri="{9D8B030D-6E8A-4147-A177-3AD203B41FA5}">
                      <a16:colId xmlns:a16="http://schemas.microsoft.com/office/drawing/2014/main" val="2467715807"/>
                    </a:ext>
                  </a:extLst>
                </a:gridCol>
                <a:gridCol w="228600">
                  <a:extLst>
                    <a:ext uri="{9D8B030D-6E8A-4147-A177-3AD203B41FA5}">
                      <a16:colId xmlns:a16="http://schemas.microsoft.com/office/drawing/2014/main" val="1369008763"/>
                    </a:ext>
                  </a:extLst>
                </a:gridCol>
                <a:gridCol w="228600">
                  <a:extLst>
                    <a:ext uri="{9D8B030D-6E8A-4147-A177-3AD203B41FA5}">
                      <a16:colId xmlns:a16="http://schemas.microsoft.com/office/drawing/2014/main" val="2262381275"/>
                    </a:ext>
                  </a:extLst>
                </a:gridCol>
                <a:gridCol w="228600">
                  <a:extLst>
                    <a:ext uri="{9D8B030D-6E8A-4147-A177-3AD203B41FA5}">
                      <a16:colId xmlns:a16="http://schemas.microsoft.com/office/drawing/2014/main" val="2886253741"/>
                    </a:ext>
                  </a:extLst>
                </a:gridCol>
                <a:gridCol w="228600">
                  <a:extLst>
                    <a:ext uri="{9D8B030D-6E8A-4147-A177-3AD203B41FA5}">
                      <a16:colId xmlns:a16="http://schemas.microsoft.com/office/drawing/2014/main" val="2950203245"/>
                    </a:ext>
                  </a:extLst>
                </a:gridCol>
                <a:gridCol w="228600">
                  <a:extLst>
                    <a:ext uri="{9D8B030D-6E8A-4147-A177-3AD203B41FA5}">
                      <a16:colId xmlns:a16="http://schemas.microsoft.com/office/drawing/2014/main" val="283939655"/>
                    </a:ext>
                  </a:extLst>
                </a:gridCol>
                <a:gridCol w="228600">
                  <a:extLst>
                    <a:ext uri="{9D8B030D-6E8A-4147-A177-3AD203B41FA5}">
                      <a16:colId xmlns:a16="http://schemas.microsoft.com/office/drawing/2014/main" val="1966873950"/>
                    </a:ext>
                  </a:extLst>
                </a:gridCol>
                <a:gridCol w="228600">
                  <a:extLst>
                    <a:ext uri="{9D8B030D-6E8A-4147-A177-3AD203B41FA5}">
                      <a16:colId xmlns:a16="http://schemas.microsoft.com/office/drawing/2014/main" val="2929030346"/>
                    </a:ext>
                  </a:extLst>
                </a:gridCol>
                <a:gridCol w="228600">
                  <a:extLst>
                    <a:ext uri="{9D8B030D-6E8A-4147-A177-3AD203B41FA5}">
                      <a16:colId xmlns:a16="http://schemas.microsoft.com/office/drawing/2014/main" val="3252318935"/>
                    </a:ext>
                  </a:extLst>
                </a:gridCol>
                <a:gridCol w="228600">
                  <a:extLst>
                    <a:ext uri="{9D8B030D-6E8A-4147-A177-3AD203B41FA5}">
                      <a16:colId xmlns:a16="http://schemas.microsoft.com/office/drawing/2014/main" val="535155408"/>
                    </a:ext>
                  </a:extLst>
                </a:gridCol>
                <a:gridCol w="228600">
                  <a:extLst>
                    <a:ext uri="{9D8B030D-6E8A-4147-A177-3AD203B41FA5}">
                      <a16:colId xmlns:a16="http://schemas.microsoft.com/office/drawing/2014/main" val="2427411312"/>
                    </a:ext>
                  </a:extLst>
                </a:gridCol>
              </a:tblGrid>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743934343"/>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4177375772"/>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1373112430"/>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2096211783"/>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2643593970"/>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X</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3443145708"/>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857505926"/>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1408990604"/>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289189596"/>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1185553611"/>
                  </a:ext>
                </a:extLst>
              </a:tr>
              <a:tr h="180975">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tc>
                  <a:txBody>
                    <a:bodyPr/>
                    <a:lstStyle/>
                    <a:p>
                      <a:pPr algn="ctr" fontAlgn="ctr"/>
                      <a:r>
                        <a:rPr lang="fr-FR" sz="1100" b="0" i="0" u="none" strike="noStrike" dirty="0">
                          <a:solidFill>
                            <a:srgbClr val="000000"/>
                          </a:solidFill>
                          <a:effectLst/>
                          <a:latin typeface="Calibri" panose="020F0502020204030204" pitchFamily="34" charset="0"/>
                        </a:rPr>
                        <a:t> </a:t>
                      </a:r>
                    </a:p>
                  </a:txBody>
                  <a:tcPr marL="4763" marR="4763" marT="476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1795180036"/>
                  </a:ext>
                </a:extLst>
              </a:tr>
            </a:tbl>
          </a:graphicData>
        </a:graphic>
      </p:graphicFrame>
    </p:spTree>
    <p:extLst>
      <p:ext uri="{BB962C8B-B14F-4D97-AF65-F5344CB8AC3E}">
        <p14:creationId xmlns:p14="http://schemas.microsoft.com/office/powerpoint/2010/main" val="2240505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Déplacement</a:t>
            </a:r>
          </a:p>
        </p:txBody>
      </p:sp>
      <p:sp>
        <p:nvSpPr>
          <p:cNvPr id="3" name="Espace réservé du contenu 2"/>
          <p:cNvSpPr>
            <a:spLocks noGrp="1"/>
          </p:cNvSpPr>
          <p:nvPr>
            <p:ph idx="1"/>
          </p:nvPr>
        </p:nvSpPr>
        <p:spPr/>
        <p:txBody>
          <a:bodyPr/>
          <a:lstStyle/>
          <a:p>
            <a:r>
              <a:rPr lang="fr-FR" dirty="0"/>
              <a:t>Il est possible de se déplacer d’une case dans les 4 directions</a:t>
            </a:r>
          </a:p>
          <a:p>
            <a:r>
              <a:rPr lang="fr-FR" dirty="0"/>
              <a:t>Il faut que la case soit vide ou contient une capsule d’énergie</a:t>
            </a:r>
          </a:p>
          <a:p>
            <a:r>
              <a:rPr lang="fr-FR" dirty="0"/>
              <a:t>Si la case contient une capsule d’énergie : l’énergie contenu dans cette capsule est alors absorbée</a:t>
            </a:r>
          </a:p>
          <a:p>
            <a:r>
              <a:rPr lang="fr-FR" dirty="0"/>
              <a:t>Si la case est occupé par un bloc : perte de 1 en énergie</a:t>
            </a:r>
          </a:p>
          <a:p>
            <a:r>
              <a:rPr lang="fr-FR" dirty="0"/>
              <a:t>Si la case est occupé par un autre Bot, chaque Bot perd 1 en énergie</a:t>
            </a:r>
          </a:p>
        </p:txBody>
      </p:sp>
      <p:grpSp>
        <p:nvGrpSpPr>
          <p:cNvPr id="4" name="Groupe 3"/>
          <p:cNvGrpSpPr/>
          <p:nvPr/>
        </p:nvGrpSpPr>
        <p:grpSpPr>
          <a:xfrm>
            <a:off x="7315117" y="954803"/>
            <a:ext cx="2265028" cy="2265028"/>
            <a:chOff x="6715387" y="3624044"/>
            <a:chExt cx="2265028" cy="2265028"/>
          </a:xfrm>
          <a:effectLst>
            <a:outerShdw blurRad="50800" dist="38100" dir="2700000" algn="tl" rotWithShape="0">
              <a:prstClr val="black">
                <a:alpha val="40000"/>
              </a:prstClr>
            </a:outerShdw>
          </a:effectLst>
        </p:grpSpPr>
        <p:cxnSp>
          <p:nvCxnSpPr>
            <p:cNvPr id="5" name="Connecteur droit avec flèche 4"/>
            <p:cNvCxnSpPr/>
            <p:nvPr/>
          </p:nvCxnSpPr>
          <p:spPr>
            <a:xfrm>
              <a:off x="7847901" y="3624044"/>
              <a:ext cx="0" cy="2265028"/>
            </a:xfrm>
            <a:prstGeom prst="straightConnector1">
              <a:avLst/>
            </a:prstGeom>
            <a:ln w="57150">
              <a:solidFill>
                <a:schemeClr val="accent2">
                  <a:lumMod val="40000"/>
                  <a:lumOff val="60000"/>
                </a:schemeClr>
              </a:solidFill>
              <a:headEnd type="triangle"/>
              <a:tailEnd type="triangle"/>
            </a:ln>
          </p:spPr>
          <p:style>
            <a:lnRef idx="3">
              <a:schemeClr val="dk1"/>
            </a:lnRef>
            <a:fillRef idx="0">
              <a:schemeClr val="dk1"/>
            </a:fillRef>
            <a:effectRef idx="2">
              <a:schemeClr val="dk1"/>
            </a:effectRef>
            <a:fontRef idx="minor">
              <a:schemeClr val="tx1"/>
            </a:fontRef>
          </p:style>
        </p:cxnSp>
        <p:cxnSp>
          <p:nvCxnSpPr>
            <p:cNvPr id="6" name="Connecteur droit avec flèche 5"/>
            <p:cNvCxnSpPr/>
            <p:nvPr/>
          </p:nvCxnSpPr>
          <p:spPr>
            <a:xfrm rot="5400000">
              <a:off x="7847901" y="3600275"/>
              <a:ext cx="0" cy="2265028"/>
            </a:xfrm>
            <a:prstGeom prst="straightConnector1">
              <a:avLst/>
            </a:prstGeom>
            <a:ln w="57150">
              <a:solidFill>
                <a:schemeClr val="accent2">
                  <a:lumMod val="40000"/>
                  <a:lumOff val="60000"/>
                </a:schemeClr>
              </a:solidFill>
              <a:headEnd type="triangle"/>
              <a:tailEnd type="triangle"/>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30003300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Protection</a:t>
            </a:r>
          </a:p>
        </p:txBody>
      </p:sp>
      <p:sp>
        <p:nvSpPr>
          <p:cNvPr id="3" name="Espace réservé du contenu 2"/>
          <p:cNvSpPr>
            <a:spLocks noGrp="1"/>
          </p:cNvSpPr>
          <p:nvPr>
            <p:ph idx="1"/>
          </p:nvPr>
        </p:nvSpPr>
        <p:spPr/>
        <p:txBody>
          <a:bodyPr>
            <a:normAutofit/>
          </a:bodyPr>
          <a:lstStyle/>
          <a:p>
            <a:r>
              <a:rPr lang="fr-FR" dirty="0"/>
              <a:t>Il est possible d’activer un bouclier protecteur. On lui attribuera un certain niveau de puissance qui sera déduit en unité d’énergie pour l’activation</a:t>
            </a:r>
          </a:p>
          <a:p>
            <a:r>
              <a:rPr lang="fr-FR" dirty="0"/>
              <a:t>A chaque tour il consommera 1 unité d’énergie pour maintenir son niveau de puissance</a:t>
            </a:r>
          </a:p>
          <a:p>
            <a:r>
              <a:rPr lang="fr-FR" dirty="0"/>
              <a:t>Si l’on se prend 1 coup, il perd 1 unité de puissance</a:t>
            </a:r>
          </a:p>
          <a:p>
            <a:r>
              <a:rPr lang="fr-FR" dirty="0"/>
              <a:t>Si sa puissance tombe à zéro, il est alors inactif</a:t>
            </a:r>
          </a:p>
          <a:p>
            <a:r>
              <a:rPr lang="fr-FR" dirty="0"/>
              <a:t>Il est possible de réinjecter des unités d’énergie afin d’augmenter le niveau de puissance</a:t>
            </a:r>
          </a:p>
          <a:p>
            <a:r>
              <a:rPr lang="fr-FR" dirty="0"/>
              <a:t>Lors de la désactivation du bouclier, on récupère en unité d’énergie le niveau de puissance actuelle du bouclier</a:t>
            </a:r>
          </a:p>
        </p:txBody>
      </p:sp>
      <p:pic>
        <p:nvPicPr>
          <p:cNvPr id="4" name="Image 3">
            <a:extLst>
              <a:ext uri="{FF2B5EF4-FFF2-40B4-BE49-F238E27FC236}">
                <a16:creationId xmlns:a16="http://schemas.microsoft.com/office/drawing/2014/main" id="{82883ABE-C3AA-47A3-9730-21FA0C1CF959}"/>
              </a:ext>
            </a:extLst>
          </p:cNvPr>
          <p:cNvPicPr>
            <a:picLocks noChangeAspect="1"/>
          </p:cNvPicPr>
          <p:nvPr/>
        </p:nvPicPr>
        <p:blipFill>
          <a:blip r:embed="rId2"/>
          <a:stretch>
            <a:fillRect/>
          </a:stretch>
        </p:blipFill>
        <p:spPr>
          <a:xfrm>
            <a:off x="7580023" y="118533"/>
            <a:ext cx="2333625" cy="2438400"/>
          </a:xfrm>
          <a:prstGeom prst="rect">
            <a:avLst/>
          </a:prstGeom>
          <a:ln>
            <a:noFill/>
          </a:ln>
          <a:effectLst>
            <a:softEdge rad="112500"/>
          </a:effectLst>
        </p:spPr>
      </p:pic>
    </p:spTree>
    <p:extLst>
      <p:ext uri="{BB962C8B-B14F-4D97-AF65-F5344CB8AC3E}">
        <p14:creationId xmlns:p14="http://schemas.microsoft.com/office/powerpoint/2010/main" val="28603288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Champ occultant</a:t>
            </a:r>
          </a:p>
        </p:txBody>
      </p:sp>
      <p:sp>
        <p:nvSpPr>
          <p:cNvPr id="3" name="Espace réservé du contenu 2"/>
          <p:cNvSpPr>
            <a:spLocks noGrp="1"/>
          </p:cNvSpPr>
          <p:nvPr>
            <p:ph idx="1"/>
          </p:nvPr>
        </p:nvSpPr>
        <p:spPr/>
        <p:txBody>
          <a:bodyPr>
            <a:normAutofit/>
          </a:bodyPr>
          <a:lstStyle/>
          <a:p>
            <a:r>
              <a:rPr lang="fr-FR" dirty="0"/>
              <a:t>Il est possible de se rendre invisible en activant un champ occultant. On lui attribuera un certain niveau de puissance qui sera déduit en unité d’énergie pour l’activation. Ce niveau de puissance est la distance où l’occultation est active.</a:t>
            </a:r>
          </a:p>
          <a:p>
            <a:pPr lvl="1"/>
            <a:r>
              <a:rPr lang="fr-FR" dirty="0"/>
              <a:t>Exemple : Avec un niveau 3, un ennemi à une distance &lt;= 3 ne nous détectera pas, un ennemi plus loin que 3 pourra nous détecter</a:t>
            </a:r>
          </a:p>
          <a:p>
            <a:r>
              <a:rPr lang="fr-FR" dirty="0"/>
              <a:t>A chaque tour il consommera 1 unité d’énergie pour maintenir son niveau de puissance</a:t>
            </a:r>
          </a:p>
          <a:p>
            <a:r>
              <a:rPr lang="fr-FR" dirty="0"/>
              <a:t>Si l’on se prend 1 coup, il est automatiquement désactivé (et son énergie est perdue)</a:t>
            </a:r>
          </a:p>
          <a:p>
            <a:r>
              <a:rPr lang="fr-FR" dirty="0"/>
              <a:t>Lors de la désactivation du champ occultant, on récupère en unité d’énergie le niveau de puissance du champ occultant</a:t>
            </a:r>
          </a:p>
          <a:p>
            <a:endParaRPr lang="fr-FR" dirty="0"/>
          </a:p>
          <a:p>
            <a:endParaRPr lang="fr-FR" dirty="0"/>
          </a:p>
        </p:txBody>
      </p:sp>
      <p:pic>
        <p:nvPicPr>
          <p:cNvPr id="4" name="Image 3">
            <a:extLst>
              <a:ext uri="{FF2B5EF4-FFF2-40B4-BE49-F238E27FC236}">
                <a16:creationId xmlns:a16="http://schemas.microsoft.com/office/drawing/2014/main" id="{BEC2E0CE-21FC-4D18-9C45-32E791AAC066}"/>
              </a:ext>
            </a:extLst>
          </p:cNvPr>
          <p:cNvPicPr>
            <a:picLocks noChangeAspect="1"/>
          </p:cNvPicPr>
          <p:nvPr/>
        </p:nvPicPr>
        <p:blipFill>
          <a:blip r:embed="rId2"/>
          <a:stretch>
            <a:fillRect/>
          </a:stretch>
        </p:blipFill>
        <p:spPr>
          <a:xfrm>
            <a:off x="7499928" y="20418"/>
            <a:ext cx="2746518" cy="2121649"/>
          </a:xfrm>
          <a:prstGeom prst="rect">
            <a:avLst/>
          </a:prstGeom>
          <a:ln>
            <a:noFill/>
          </a:ln>
          <a:effectLst>
            <a:softEdge rad="112500"/>
          </a:effectLst>
        </p:spPr>
      </p:pic>
    </p:spTree>
    <p:extLst>
      <p:ext uri="{BB962C8B-B14F-4D97-AF65-F5344CB8AC3E}">
        <p14:creationId xmlns:p14="http://schemas.microsoft.com/office/powerpoint/2010/main" val="10460251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Site web</a:t>
            </a:r>
          </a:p>
        </p:txBody>
      </p:sp>
      <p:sp>
        <p:nvSpPr>
          <p:cNvPr id="3" name="Espace réservé du contenu 2"/>
          <p:cNvSpPr>
            <a:spLocks noGrp="1"/>
          </p:cNvSpPr>
          <p:nvPr>
            <p:ph idx="1"/>
          </p:nvPr>
        </p:nvSpPr>
        <p:spPr/>
        <p:txBody>
          <a:bodyPr/>
          <a:lstStyle/>
          <a:p>
            <a:r>
              <a:rPr lang="fr-FR" dirty="0"/>
              <a:t>Inscription : login/</a:t>
            </a:r>
            <a:r>
              <a:rPr lang="fr-FR" dirty="0" err="1"/>
              <a:t>password</a:t>
            </a:r>
            <a:endParaRPr lang="fr-FR" dirty="0"/>
          </a:p>
          <a:p>
            <a:r>
              <a:rPr lang="fr-FR" dirty="0"/>
              <a:t>Donne un nom de TEAM, obtient un GUID</a:t>
            </a:r>
          </a:p>
          <a:p>
            <a:r>
              <a:rPr lang="fr-FR" dirty="0"/>
              <a:t>Pour cette TEAM, création d’un robot : donne un nom au robot, obtient un GUID</a:t>
            </a:r>
          </a:p>
          <a:p>
            <a:r>
              <a:rPr lang="fr-FR" dirty="0"/>
              <a:t>Robot</a:t>
            </a:r>
          </a:p>
          <a:p>
            <a:pPr lvl="1"/>
            <a:r>
              <a:rPr lang="fr-FR" dirty="0"/>
              <a:t>Nb de démarrage</a:t>
            </a:r>
          </a:p>
          <a:p>
            <a:pPr lvl="1"/>
            <a:r>
              <a:rPr lang="fr-FR" dirty="0"/>
              <a:t>Liste des parties avec le détail</a:t>
            </a:r>
          </a:p>
          <a:p>
            <a:pPr lvl="2"/>
            <a:r>
              <a:rPr lang="fr-FR" dirty="0"/>
              <a:t>Durée</a:t>
            </a:r>
          </a:p>
          <a:p>
            <a:pPr lvl="2"/>
            <a:r>
              <a:rPr lang="fr-FR" dirty="0"/>
              <a:t>Score</a:t>
            </a:r>
          </a:p>
          <a:p>
            <a:pPr lvl="2"/>
            <a:r>
              <a:rPr lang="fr-FR" dirty="0"/>
              <a:t>Etc. …</a:t>
            </a:r>
          </a:p>
        </p:txBody>
      </p:sp>
    </p:spTree>
    <p:extLst>
      <p:ext uri="{BB962C8B-B14F-4D97-AF65-F5344CB8AC3E}">
        <p14:creationId xmlns:p14="http://schemas.microsoft.com/office/powerpoint/2010/main" val="4190077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 7">
            <a:extLst>
              <a:ext uri="{FF2B5EF4-FFF2-40B4-BE49-F238E27FC236}">
                <a16:creationId xmlns:a16="http://schemas.microsoft.com/office/drawing/2014/main" id="{02E58795-1610-47CB-939E-765E3DA696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109" y="0"/>
            <a:ext cx="12093782" cy="6858000"/>
          </a:xfrm>
          <a:prstGeom prst="rect">
            <a:avLst/>
          </a:prstGeom>
        </p:spPr>
      </p:pic>
    </p:spTree>
    <p:extLst>
      <p:ext uri="{BB962C8B-B14F-4D97-AF65-F5344CB8AC3E}">
        <p14:creationId xmlns:p14="http://schemas.microsoft.com/office/powerpoint/2010/main" val="3649704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CDE3CBB-1574-4AC0-9739-755913C617E8}"/>
              </a:ext>
            </a:extLst>
          </p:cNvPr>
          <p:cNvSpPr>
            <a:spLocks noGrp="1"/>
          </p:cNvSpPr>
          <p:nvPr>
            <p:ph type="title"/>
          </p:nvPr>
        </p:nvSpPr>
        <p:spPr/>
        <p:txBody>
          <a:bodyPr/>
          <a:lstStyle/>
          <a:p>
            <a:r>
              <a:rPr lang="fr-FR" dirty="0"/>
              <a:t>Environnement de développement</a:t>
            </a:r>
          </a:p>
        </p:txBody>
      </p:sp>
      <p:sp>
        <p:nvSpPr>
          <p:cNvPr id="3" name="Espace réservé du contenu 2">
            <a:extLst>
              <a:ext uri="{FF2B5EF4-FFF2-40B4-BE49-F238E27FC236}">
                <a16:creationId xmlns:a16="http://schemas.microsoft.com/office/drawing/2014/main" id="{2B3A15A5-5653-425D-9280-83D5A0718B5D}"/>
              </a:ext>
            </a:extLst>
          </p:cNvPr>
          <p:cNvSpPr>
            <a:spLocks noGrp="1"/>
          </p:cNvSpPr>
          <p:nvPr>
            <p:ph idx="1"/>
          </p:nvPr>
        </p:nvSpPr>
        <p:spPr/>
        <p:txBody>
          <a:bodyPr/>
          <a:lstStyle/>
          <a:p>
            <a:r>
              <a:rPr lang="fr-FR" dirty="0"/>
              <a:t>Je conseille Visual Studio Code (multi-plateforme Windows, Linux, Mac)</a:t>
            </a:r>
          </a:p>
          <a:p>
            <a:pPr lvl="1"/>
            <a:r>
              <a:rPr lang="fr-FR" dirty="0"/>
              <a:t>Installation : </a:t>
            </a:r>
            <a:r>
              <a:rPr lang="fr-FR" dirty="0">
                <a:hlinkClick r:id="rId2"/>
              </a:rPr>
              <a:t>https://code.visualstudio.com/docs/languages/dotnet</a:t>
            </a:r>
            <a:r>
              <a:rPr lang="fr-FR" dirty="0"/>
              <a:t> </a:t>
            </a:r>
          </a:p>
          <a:p>
            <a:pPr lvl="1"/>
            <a:endParaRPr lang="fr-FR" dirty="0"/>
          </a:p>
          <a:p>
            <a:r>
              <a:rPr lang="fr-FR" dirty="0"/>
              <a:t>Vous pouvez utiliser Visual Studio également</a:t>
            </a:r>
          </a:p>
        </p:txBody>
      </p:sp>
      <p:pic>
        <p:nvPicPr>
          <p:cNvPr id="4" name="Image 3">
            <a:extLst>
              <a:ext uri="{FF2B5EF4-FFF2-40B4-BE49-F238E27FC236}">
                <a16:creationId xmlns:a16="http://schemas.microsoft.com/office/drawing/2014/main" id="{941AFA7B-3F82-4B49-9644-E0738AAFC5E5}"/>
              </a:ext>
            </a:extLst>
          </p:cNvPr>
          <p:cNvPicPr>
            <a:picLocks noChangeAspect="1"/>
          </p:cNvPicPr>
          <p:nvPr/>
        </p:nvPicPr>
        <p:blipFill>
          <a:blip r:embed="rId3"/>
          <a:stretch>
            <a:fillRect/>
          </a:stretch>
        </p:blipFill>
        <p:spPr>
          <a:xfrm>
            <a:off x="7629236" y="2168210"/>
            <a:ext cx="4470400" cy="3699190"/>
          </a:xfrm>
          <a:prstGeom prst="rect">
            <a:avLst/>
          </a:prstGeom>
          <a:ln>
            <a:noFill/>
          </a:ln>
          <a:effectLst>
            <a:softEdge rad="112500"/>
          </a:effectLst>
        </p:spPr>
      </p:pic>
    </p:spTree>
    <p:extLst>
      <p:ext uri="{BB962C8B-B14F-4D97-AF65-F5344CB8AC3E}">
        <p14:creationId xmlns:p14="http://schemas.microsoft.com/office/powerpoint/2010/main" val="1402876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B8FDB7B-5C24-45C2-A9BD-503E15909769}"/>
              </a:ext>
            </a:extLst>
          </p:cNvPr>
          <p:cNvSpPr>
            <a:spLocks noGrp="1"/>
          </p:cNvSpPr>
          <p:nvPr>
            <p:ph type="title"/>
          </p:nvPr>
        </p:nvSpPr>
        <p:spPr/>
        <p:txBody>
          <a:bodyPr/>
          <a:lstStyle/>
          <a:p>
            <a:r>
              <a:rPr lang="fr-FR" dirty="0"/>
              <a:t>Visual Studio Code</a:t>
            </a:r>
          </a:p>
        </p:txBody>
      </p:sp>
      <p:sp>
        <p:nvSpPr>
          <p:cNvPr id="3" name="Espace réservé du contenu 2">
            <a:extLst>
              <a:ext uri="{FF2B5EF4-FFF2-40B4-BE49-F238E27FC236}">
                <a16:creationId xmlns:a16="http://schemas.microsoft.com/office/drawing/2014/main" id="{913C257C-0D31-408B-9FED-7C63790A4326}"/>
              </a:ext>
            </a:extLst>
          </p:cNvPr>
          <p:cNvSpPr>
            <a:spLocks noGrp="1"/>
          </p:cNvSpPr>
          <p:nvPr>
            <p:ph idx="1"/>
          </p:nvPr>
        </p:nvSpPr>
        <p:spPr/>
        <p:txBody>
          <a:bodyPr/>
          <a:lstStyle/>
          <a:p>
            <a:r>
              <a:rPr lang="fr-FR" dirty="0" err="1"/>
              <a:t>mkdir</a:t>
            </a:r>
            <a:r>
              <a:rPr lang="fr-FR" dirty="0"/>
              <a:t> </a:t>
            </a:r>
            <a:r>
              <a:rPr lang="fr-FR" dirty="0" err="1"/>
              <a:t>BotRandom</a:t>
            </a:r>
            <a:endParaRPr lang="fr-FR" dirty="0"/>
          </a:p>
          <a:p>
            <a:r>
              <a:rPr lang="fr-FR" dirty="0"/>
              <a:t>cd </a:t>
            </a:r>
            <a:r>
              <a:rPr lang="fr-FR" dirty="0" err="1"/>
              <a:t>BotRandom</a:t>
            </a:r>
            <a:endParaRPr lang="fr-FR" dirty="0"/>
          </a:p>
          <a:p>
            <a:r>
              <a:rPr lang="fr-FR" dirty="0" err="1"/>
              <a:t>dotnet</a:t>
            </a:r>
            <a:r>
              <a:rPr lang="fr-FR" dirty="0"/>
              <a:t> new console</a:t>
            </a:r>
          </a:p>
          <a:p>
            <a:r>
              <a:rPr lang="fr-FR" dirty="0"/>
              <a:t>code .</a:t>
            </a:r>
          </a:p>
          <a:p>
            <a:r>
              <a:rPr lang="fr-FR" dirty="0"/>
              <a:t>accepter "tout"</a:t>
            </a:r>
          </a:p>
          <a:p>
            <a:r>
              <a:rPr lang="fr-FR" dirty="0"/>
              <a:t>passer la commande</a:t>
            </a:r>
          </a:p>
          <a:p>
            <a:r>
              <a:rPr lang="fr-FR" dirty="0" err="1"/>
              <a:t>dotnet</a:t>
            </a:r>
            <a:r>
              <a:rPr lang="fr-FR" dirty="0"/>
              <a:t> dev-</a:t>
            </a:r>
            <a:r>
              <a:rPr lang="fr-FR" dirty="0" err="1"/>
              <a:t>certs</a:t>
            </a:r>
            <a:r>
              <a:rPr lang="fr-FR" dirty="0"/>
              <a:t> https --trust</a:t>
            </a:r>
          </a:p>
          <a:p>
            <a:endParaRPr lang="fr-FR" dirty="0"/>
          </a:p>
        </p:txBody>
      </p:sp>
      <p:pic>
        <p:nvPicPr>
          <p:cNvPr id="4" name="Image 3">
            <a:extLst>
              <a:ext uri="{FF2B5EF4-FFF2-40B4-BE49-F238E27FC236}">
                <a16:creationId xmlns:a16="http://schemas.microsoft.com/office/drawing/2014/main" id="{A490DAD1-DDC7-4C15-8296-7AD306CE2FCB}"/>
              </a:ext>
            </a:extLst>
          </p:cNvPr>
          <p:cNvPicPr>
            <a:picLocks noChangeAspect="1"/>
          </p:cNvPicPr>
          <p:nvPr/>
        </p:nvPicPr>
        <p:blipFill>
          <a:blip r:embed="rId2"/>
          <a:stretch>
            <a:fillRect/>
          </a:stretch>
        </p:blipFill>
        <p:spPr>
          <a:xfrm>
            <a:off x="5387687" y="2555816"/>
            <a:ext cx="4476750" cy="1381125"/>
          </a:xfrm>
          <a:prstGeom prst="rect">
            <a:avLst/>
          </a:prstGeom>
        </p:spPr>
      </p:pic>
      <p:pic>
        <p:nvPicPr>
          <p:cNvPr id="5" name="Image 4">
            <a:extLst>
              <a:ext uri="{FF2B5EF4-FFF2-40B4-BE49-F238E27FC236}">
                <a16:creationId xmlns:a16="http://schemas.microsoft.com/office/drawing/2014/main" id="{8BCC2018-679A-4D15-8576-77C492F8BB4E}"/>
              </a:ext>
            </a:extLst>
          </p:cNvPr>
          <p:cNvPicPr>
            <a:picLocks noChangeAspect="1"/>
          </p:cNvPicPr>
          <p:nvPr/>
        </p:nvPicPr>
        <p:blipFill>
          <a:blip r:embed="rId3"/>
          <a:stretch>
            <a:fillRect/>
          </a:stretch>
        </p:blipFill>
        <p:spPr>
          <a:xfrm>
            <a:off x="5575300" y="5262744"/>
            <a:ext cx="1152525" cy="819150"/>
          </a:xfrm>
          <a:prstGeom prst="rect">
            <a:avLst/>
          </a:prstGeom>
        </p:spPr>
      </p:pic>
      <p:pic>
        <p:nvPicPr>
          <p:cNvPr id="6" name="Image 5">
            <a:extLst>
              <a:ext uri="{FF2B5EF4-FFF2-40B4-BE49-F238E27FC236}">
                <a16:creationId xmlns:a16="http://schemas.microsoft.com/office/drawing/2014/main" id="{C45C4524-C67A-4625-BD56-6ED5075DB332}"/>
              </a:ext>
            </a:extLst>
          </p:cNvPr>
          <p:cNvPicPr>
            <a:picLocks noChangeAspect="1"/>
          </p:cNvPicPr>
          <p:nvPr/>
        </p:nvPicPr>
        <p:blipFill>
          <a:blip r:embed="rId4"/>
          <a:stretch>
            <a:fillRect/>
          </a:stretch>
        </p:blipFill>
        <p:spPr>
          <a:xfrm>
            <a:off x="7454035" y="5438866"/>
            <a:ext cx="2886075" cy="866775"/>
          </a:xfrm>
          <a:prstGeom prst="rect">
            <a:avLst/>
          </a:prstGeom>
        </p:spPr>
      </p:pic>
    </p:spTree>
    <p:extLst>
      <p:ext uri="{BB962C8B-B14F-4D97-AF65-F5344CB8AC3E}">
        <p14:creationId xmlns:p14="http://schemas.microsoft.com/office/powerpoint/2010/main" val="168942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6BD7A97-E020-4320-ADAB-D5CA1862584E}"/>
              </a:ext>
            </a:extLst>
          </p:cNvPr>
          <p:cNvSpPr>
            <a:spLocks noGrp="1"/>
          </p:cNvSpPr>
          <p:nvPr>
            <p:ph type="title"/>
          </p:nvPr>
        </p:nvSpPr>
        <p:spPr/>
        <p:txBody>
          <a:bodyPr/>
          <a:lstStyle/>
          <a:p>
            <a:r>
              <a:rPr lang="fr-FR" dirty="0"/>
              <a:t>Exemple vide</a:t>
            </a:r>
          </a:p>
        </p:txBody>
      </p:sp>
      <p:sp>
        <p:nvSpPr>
          <p:cNvPr id="3" name="Espace réservé du contenu 2">
            <a:extLst>
              <a:ext uri="{FF2B5EF4-FFF2-40B4-BE49-F238E27FC236}">
                <a16:creationId xmlns:a16="http://schemas.microsoft.com/office/drawing/2014/main" id="{0FB4A326-3B8F-458E-904A-5B50A2511A50}"/>
              </a:ext>
            </a:extLst>
          </p:cNvPr>
          <p:cNvSpPr>
            <a:spLocks noGrp="1"/>
          </p:cNvSpPr>
          <p:nvPr>
            <p:ph idx="1"/>
          </p:nvPr>
        </p:nvSpPr>
        <p:spPr/>
        <p:txBody>
          <a:bodyPr/>
          <a:lstStyle/>
          <a:p>
            <a:r>
              <a:rPr lang="fr-FR" dirty="0"/>
              <a:t>Voici le squelette d’un BOT en C#</a:t>
            </a:r>
            <a:br>
              <a:rPr lang="fr-FR" dirty="0"/>
            </a:br>
            <a:r>
              <a:rPr lang="fr-FR" dirty="0"/>
              <a:t>Il passe son tour à chaque fois.</a:t>
            </a:r>
          </a:p>
          <a:p>
            <a:endParaRPr lang="fr-FR" dirty="0"/>
          </a:p>
          <a:p>
            <a:r>
              <a:rPr lang="fr-FR" dirty="0"/>
              <a:t>Un exemple un peu plus complet</a:t>
            </a:r>
            <a:br>
              <a:rPr lang="fr-FR" dirty="0"/>
            </a:br>
            <a:r>
              <a:rPr lang="fr-FR" dirty="0"/>
              <a:t>vous est également donné : le BOT</a:t>
            </a:r>
            <a:br>
              <a:rPr lang="fr-FR" dirty="0"/>
            </a:br>
            <a:r>
              <a:rPr lang="fr-FR" dirty="0"/>
              <a:t>essai de se protéger avec un bouclier</a:t>
            </a:r>
            <a:br>
              <a:rPr lang="fr-FR" dirty="0"/>
            </a:br>
            <a:r>
              <a:rPr lang="fr-FR" dirty="0"/>
              <a:t>et se déplace aléatoirement…</a:t>
            </a:r>
          </a:p>
          <a:p>
            <a:endParaRPr lang="fr-FR" dirty="0"/>
          </a:p>
          <a:p>
            <a:r>
              <a:rPr lang="fr-FR" dirty="0"/>
              <a:t>En C# je fournis toute la gestion du</a:t>
            </a:r>
            <a:br>
              <a:rPr lang="fr-FR" dirty="0"/>
            </a:br>
            <a:r>
              <a:rPr lang="fr-FR" dirty="0"/>
              <a:t>protocole et la connexion au</a:t>
            </a:r>
            <a:br>
              <a:rPr lang="fr-FR" dirty="0"/>
            </a:br>
            <a:r>
              <a:rPr lang="fr-FR" dirty="0"/>
              <a:t>serveur.</a:t>
            </a:r>
          </a:p>
        </p:txBody>
      </p:sp>
      <p:pic>
        <p:nvPicPr>
          <p:cNvPr id="5" name="Image 4">
            <a:extLst>
              <a:ext uri="{FF2B5EF4-FFF2-40B4-BE49-F238E27FC236}">
                <a16:creationId xmlns:a16="http://schemas.microsoft.com/office/drawing/2014/main" id="{507BCF70-0370-4D20-9373-BFFCE7145EF2}"/>
              </a:ext>
            </a:extLst>
          </p:cNvPr>
          <p:cNvPicPr>
            <a:picLocks noChangeAspect="1"/>
          </p:cNvPicPr>
          <p:nvPr/>
        </p:nvPicPr>
        <p:blipFill>
          <a:blip r:embed="rId2"/>
          <a:stretch>
            <a:fillRect/>
          </a:stretch>
        </p:blipFill>
        <p:spPr>
          <a:xfrm>
            <a:off x="4827617" y="0"/>
            <a:ext cx="7364383" cy="6858000"/>
          </a:xfrm>
          <a:prstGeom prst="rect">
            <a:avLst/>
          </a:prstGeom>
        </p:spPr>
      </p:pic>
    </p:spTree>
    <p:extLst>
      <p:ext uri="{BB962C8B-B14F-4D97-AF65-F5344CB8AC3E}">
        <p14:creationId xmlns:p14="http://schemas.microsoft.com/office/powerpoint/2010/main" val="10528208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460BC26-DE8B-445F-B1FE-A01FAE786F1E}"/>
              </a:ext>
            </a:extLst>
          </p:cNvPr>
          <p:cNvSpPr>
            <a:spLocks noGrp="1"/>
          </p:cNvSpPr>
          <p:nvPr>
            <p:ph type="title"/>
          </p:nvPr>
        </p:nvSpPr>
        <p:spPr>
          <a:xfrm>
            <a:off x="685801" y="0"/>
            <a:ext cx="10131425" cy="1456267"/>
          </a:xfrm>
        </p:spPr>
        <p:txBody>
          <a:bodyPr/>
          <a:lstStyle/>
          <a:p>
            <a:r>
              <a:rPr lang="fr-FR" dirty="0"/>
              <a:t>Protocole pour le BOT</a:t>
            </a:r>
          </a:p>
        </p:txBody>
      </p:sp>
      <p:sp>
        <p:nvSpPr>
          <p:cNvPr id="3" name="Espace réservé du contenu 2">
            <a:extLst>
              <a:ext uri="{FF2B5EF4-FFF2-40B4-BE49-F238E27FC236}">
                <a16:creationId xmlns:a16="http://schemas.microsoft.com/office/drawing/2014/main" id="{5A313180-1A77-481F-828E-29B6D10846FA}"/>
              </a:ext>
            </a:extLst>
          </p:cNvPr>
          <p:cNvSpPr>
            <a:spLocks noGrp="1"/>
          </p:cNvSpPr>
          <p:nvPr>
            <p:ph idx="1"/>
          </p:nvPr>
        </p:nvSpPr>
        <p:spPr>
          <a:xfrm>
            <a:off x="118253" y="1328808"/>
            <a:ext cx="10698973" cy="5529191"/>
          </a:xfrm>
        </p:spPr>
        <p:txBody>
          <a:bodyPr>
            <a:normAutofit/>
          </a:bodyPr>
          <a:lstStyle/>
          <a:p>
            <a:r>
              <a:rPr lang="fr-FR" dirty="0"/>
              <a:t>Se connecter en </a:t>
            </a:r>
            <a:r>
              <a:rPr lang="fr-FR" dirty="0" err="1"/>
              <a:t>WebSocket</a:t>
            </a:r>
            <a:r>
              <a:rPr lang="fr-FR" dirty="0"/>
              <a:t> sur le serveur</a:t>
            </a:r>
          </a:p>
          <a:p>
            <a:r>
              <a:rPr lang="fr-FR" dirty="0"/>
              <a:t>Envoyer un identifiant unique représentant le BOT (un </a:t>
            </a:r>
            <a:r>
              <a:rPr lang="fr-FR" dirty="0" err="1"/>
              <a:t>guid</a:t>
            </a:r>
            <a:r>
              <a:rPr lang="fr-FR" dirty="0"/>
              <a:t>)</a:t>
            </a:r>
          </a:p>
          <a:p>
            <a:r>
              <a:rPr lang="fr-FR" dirty="0"/>
              <a:t>Le serveur répond « OK »</a:t>
            </a:r>
          </a:p>
          <a:p>
            <a:r>
              <a:rPr lang="fr-FR" dirty="0"/>
              <a:t>Envoyer la trame « </a:t>
            </a:r>
            <a:r>
              <a:rPr lang="fr-FR" dirty="0" err="1"/>
              <a:t>Nxxxxxxx</a:t>
            </a:r>
            <a:r>
              <a:rPr lang="fr-FR" dirty="0"/>
              <a:t> » pour indiquer le nom « </a:t>
            </a:r>
            <a:r>
              <a:rPr lang="fr-FR" dirty="0" err="1"/>
              <a:t>xxxxx</a:t>
            </a:r>
            <a:r>
              <a:rPr lang="fr-FR" dirty="0"/>
              <a:t> » du BOT</a:t>
            </a:r>
          </a:p>
          <a:p>
            <a:r>
              <a:rPr lang="fr-FR" dirty="0"/>
              <a:t>Le serveur envoi « T » : c’est un nouveau tour</a:t>
            </a:r>
          </a:p>
          <a:p>
            <a:pPr lvl="1"/>
            <a:r>
              <a:rPr lang="fr-FR" dirty="0"/>
              <a:t>il faut envoyer « D# » : indique que l’on veut une détection d’une surface de « # » (0 à 255)</a:t>
            </a:r>
          </a:p>
          <a:p>
            <a:r>
              <a:rPr lang="fr-FR" dirty="0"/>
              <a:t>Le serveur envoi « </a:t>
            </a:r>
            <a:r>
              <a:rPr lang="fr-FR" dirty="0" err="1"/>
              <a:t>I#xxxxx</a:t>
            </a:r>
            <a:r>
              <a:rPr lang="fr-FR" dirty="0"/>
              <a:t>….</a:t>
            </a:r>
            <a:r>
              <a:rPr lang="fr-FR" dirty="0" err="1"/>
              <a:t>xxxxx</a:t>
            </a:r>
            <a:r>
              <a:rPr lang="fr-FR" dirty="0"/>
              <a:t> » : c’est le résultat de la détection</a:t>
            </a:r>
          </a:p>
          <a:p>
            <a:pPr lvl="2"/>
            <a:r>
              <a:rPr lang="fr-FR" dirty="0"/>
              <a:t>« # » est la surface de détection</a:t>
            </a:r>
          </a:p>
          <a:p>
            <a:pPr lvl="2"/>
            <a:r>
              <a:rPr lang="fr-FR" dirty="0"/>
              <a:t>« </a:t>
            </a:r>
            <a:r>
              <a:rPr lang="fr-FR" dirty="0" err="1"/>
              <a:t>xxxxx</a:t>
            </a:r>
            <a:r>
              <a:rPr lang="fr-FR" dirty="0"/>
              <a:t>….</a:t>
            </a:r>
            <a:r>
              <a:rPr lang="fr-FR" dirty="0" err="1"/>
              <a:t>xxxxx</a:t>
            </a:r>
            <a:r>
              <a:rPr lang="fr-FR" dirty="0"/>
              <a:t> » : tableau à 2 dimensions avec le détail de la détection</a:t>
            </a:r>
          </a:p>
          <a:p>
            <a:pPr lvl="1"/>
            <a:r>
              <a:rPr lang="fr-FR" dirty="0"/>
              <a:t>Il faut envoyer l’action que le BOT souhaite exécuter (voir exemple dans le code)</a:t>
            </a:r>
          </a:p>
          <a:p>
            <a:r>
              <a:rPr lang="fr-FR" dirty="0"/>
              <a:t>Le serveur envoi « </a:t>
            </a:r>
            <a:r>
              <a:rPr lang="fr-FR" dirty="0" err="1"/>
              <a:t>Ceessccpp</a:t>
            </a:r>
            <a:r>
              <a:rPr lang="fr-FR" dirty="0"/>
              <a:t> » : les informations du BOT ont changées</a:t>
            </a:r>
          </a:p>
          <a:p>
            <a:pPr lvl="1"/>
            <a:r>
              <a:rPr lang="fr-FR" dirty="0" err="1"/>
              <a:t>ee</a:t>
            </a:r>
            <a:r>
              <a:rPr lang="fr-FR" dirty="0"/>
              <a:t> : énergie / </a:t>
            </a:r>
            <a:r>
              <a:rPr lang="fr-FR" dirty="0" err="1"/>
              <a:t>ss</a:t>
            </a:r>
            <a:r>
              <a:rPr lang="fr-FR" dirty="0"/>
              <a:t> : niveau du bouclier / cc : niveau d’invisibilité / pp : score</a:t>
            </a:r>
          </a:p>
          <a:p>
            <a:r>
              <a:rPr lang="fr-FR" dirty="0"/>
              <a:t>Le serveur envoi « D » : le BOT est détruit</a:t>
            </a:r>
          </a:p>
        </p:txBody>
      </p:sp>
      <p:pic>
        <p:nvPicPr>
          <p:cNvPr id="4" name="Image 3">
            <a:extLst>
              <a:ext uri="{FF2B5EF4-FFF2-40B4-BE49-F238E27FC236}">
                <a16:creationId xmlns:a16="http://schemas.microsoft.com/office/drawing/2014/main" id="{B05F2377-52DE-4CF7-9B0A-85CC35B32204}"/>
              </a:ext>
            </a:extLst>
          </p:cNvPr>
          <p:cNvPicPr>
            <a:picLocks noChangeAspect="1"/>
          </p:cNvPicPr>
          <p:nvPr/>
        </p:nvPicPr>
        <p:blipFill>
          <a:blip r:embed="rId2"/>
          <a:stretch>
            <a:fillRect/>
          </a:stretch>
        </p:blipFill>
        <p:spPr>
          <a:xfrm>
            <a:off x="7873748" y="4339292"/>
            <a:ext cx="6376777" cy="2466532"/>
          </a:xfrm>
          <a:prstGeom prst="rect">
            <a:avLst/>
          </a:prstGeom>
        </p:spPr>
      </p:pic>
    </p:spTree>
    <p:extLst>
      <p:ext uri="{BB962C8B-B14F-4D97-AF65-F5344CB8AC3E}">
        <p14:creationId xmlns:p14="http://schemas.microsoft.com/office/powerpoint/2010/main" val="27773347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460BC26-DE8B-445F-B1FE-A01FAE786F1E}"/>
              </a:ext>
            </a:extLst>
          </p:cNvPr>
          <p:cNvSpPr>
            <a:spLocks noGrp="1"/>
          </p:cNvSpPr>
          <p:nvPr>
            <p:ph type="title"/>
          </p:nvPr>
        </p:nvSpPr>
        <p:spPr>
          <a:xfrm>
            <a:off x="717332" y="0"/>
            <a:ext cx="10131425" cy="1456267"/>
          </a:xfrm>
        </p:spPr>
        <p:txBody>
          <a:bodyPr/>
          <a:lstStyle/>
          <a:p>
            <a:r>
              <a:rPr lang="fr-FR" dirty="0"/>
              <a:t>Protocole pour le COCKPIT</a:t>
            </a:r>
          </a:p>
        </p:txBody>
      </p:sp>
      <p:sp>
        <p:nvSpPr>
          <p:cNvPr id="3" name="Espace réservé du contenu 2">
            <a:extLst>
              <a:ext uri="{FF2B5EF4-FFF2-40B4-BE49-F238E27FC236}">
                <a16:creationId xmlns:a16="http://schemas.microsoft.com/office/drawing/2014/main" id="{5A313180-1A77-481F-828E-29B6D10846FA}"/>
              </a:ext>
            </a:extLst>
          </p:cNvPr>
          <p:cNvSpPr>
            <a:spLocks noGrp="1"/>
          </p:cNvSpPr>
          <p:nvPr>
            <p:ph idx="1"/>
          </p:nvPr>
        </p:nvSpPr>
        <p:spPr>
          <a:xfrm>
            <a:off x="118253" y="1328808"/>
            <a:ext cx="10698973" cy="5529191"/>
          </a:xfrm>
        </p:spPr>
        <p:txBody>
          <a:bodyPr>
            <a:normAutofit/>
          </a:bodyPr>
          <a:lstStyle/>
          <a:p>
            <a:r>
              <a:rPr lang="fr-FR" dirty="0"/>
              <a:t>Se connecter en </a:t>
            </a:r>
            <a:r>
              <a:rPr lang="fr-FR" dirty="0" err="1"/>
              <a:t>WebSocket</a:t>
            </a:r>
            <a:r>
              <a:rPr lang="fr-FR" dirty="0"/>
              <a:t> sur le serveur</a:t>
            </a:r>
          </a:p>
          <a:p>
            <a:r>
              <a:rPr lang="fr-FR" dirty="0"/>
              <a:t>Envoyer un identifiant unique représentant le BOT (un </a:t>
            </a:r>
            <a:r>
              <a:rPr lang="fr-FR" dirty="0" err="1"/>
              <a:t>guid</a:t>
            </a:r>
            <a:r>
              <a:rPr lang="fr-FR" dirty="0"/>
              <a:t>) à suivre</a:t>
            </a:r>
          </a:p>
          <a:p>
            <a:r>
              <a:rPr lang="fr-FR" dirty="0"/>
              <a:t>Le serveur répond « OK »</a:t>
            </a:r>
          </a:p>
          <a:p>
            <a:r>
              <a:rPr lang="fr-FR" dirty="0"/>
              <a:t>Le serveur envoi « </a:t>
            </a:r>
            <a:r>
              <a:rPr lang="fr-FR" dirty="0" err="1"/>
              <a:t>Mwwhh</a:t>
            </a:r>
            <a:r>
              <a:rPr lang="fr-FR" dirty="0"/>
              <a:t>############### » : il s’agit des informations du terrain de jeu</a:t>
            </a:r>
          </a:p>
          <a:p>
            <a:pPr lvl="1"/>
            <a:r>
              <a:rPr lang="fr-FR" dirty="0" err="1"/>
              <a:t>ww</a:t>
            </a:r>
            <a:r>
              <a:rPr lang="fr-FR" dirty="0"/>
              <a:t> : </a:t>
            </a:r>
            <a:r>
              <a:rPr lang="fr-FR" dirty="0" err="1"/>
              <a:t>width</a:t>
            </a:r>
            <a:r>
              <a:rPr lang="fr-FR" dirty="0"/>
              <a:t>, </a:t>
            </a:r>
            <a:r>
              <a:rPr lang="fr-FR" dirty="0" err="1"/>
              <a:t>hh</a:t>
            </a:r>
            <a:r>
              <a:rPr lang="fr-FR" dirty="0"/>
              <a:t> : </a:t>
            </a:r>
            <a:r>
              <a:rPr lang="fr-FR" dirty="0" err="1"/>
              <a:t>height</a:t>
            </a:r>
            <a:endParaRPr lang="fr-FR" dirty="0"/>
          </a:p>
          <a:p>
            <a:pPr lvl="1"/>
            <a:r>
              <a:rPr lang="fr-FR" dirty="0"/>
              <a:t>Le reste est un tableau à 2 dimensions indiquant si la case est vide (0) ou contient un mur</a:t>
            </a:r>
          </a:p>
          <a:p>
            <a:r>
              <a:rPr lang="fr-FR" dirty="0"/>
              <a:t>Le serveur envoi « </a:t>
            </a:r>
            <a:r>
              <a:rPr lang="fr-FR" dirty="0" err="1"/>
              <a:t>Nxxxxxxx</a:t>
            </a:r>
            <a:r>
              <a:rPr lang="fr-FR" dirty="0"/>
              <a:t> » pour indiquer le nom « </a:t>
            </a:r>
            <a:r>
              <a:rPr lang="fr-FR" dirty="0" err="1"/>
              <a:t>xxxxx</a:t>
            </a:r>
            <a:r>
              <a:rPr lang="fr-FR" dirty="0"/>
              <a:t> » du BOT</a:t>
            </a:r>
          </a:p>
          <a:p>
            <a:r>
              <a:rPr lang="fr-FR" dirty="0"/>
              <a:t>Le serveur envoi « </a:t>
            </a:r>
            <a:r>
              <a:rPr lang="fr-FR" dirty="0" err="1"/>
              <a:t>Pxy</a:t>
            </a:r>
            <a:r>
              <a:rPr lang="fr-FR" dirty="0"/>
              <a:t> » pour indiquer la position du BOT sur le terrain de jeu</a:t>
            </a:r>
          </a:p>
          <a:p>
            <a:r>
              <a:rPr lang="fr-FR" dirty="0"/>
              <a:t>Le serveur envoi « </a:t>
            </a:r>
            <a:r>
              <a:rPr lang="fr-FR" dirty="0" err="1"/>
              <a:t>I#xxxxx</a:t>
            </a:r>
            <a:r>
              <a:rPr lang="fr-FR" dirty="0"/>
              <a:t>….</a:t>
            </a:r>
            <a:r>
              <a:rPr lang="fr-FR" dirty="0" err="1"/>
              <a:t>xxxxx</a:t>
            </a:r>
            <a:r>
              <a:rPr lang="fr-FR" dirty="0"/>
              <a:t> » : c’est le résultat de la détection</a:t>
            </a:r>
          </a:p>
          <a:p>
            <a:pPr lvl="2"/>
            <a:r>
              <a:rPr lang="fr-FR" dirty="0"/>
              <a:t>« # » est la surface de détection</a:t>
            </a:r>
          </a:p>
          <a:p>
            <a:pPr lvl="2"/>
            <a:r>
              <a:rPr lang="fr-FR" dirty="0"/>
              <a:t>« </a:t>
            </a:r>
            <a:r>
              <a:rPr lang="fr-FR" dirty="0" err="1"/>
              <a:t>xxxxx</a:t>
            </a:r>
            <a:r>
              <a:rPr lang="fr-FR" dirty="0"/>
              <a:t>….</a:t>
            </a:r>
            <a:r>
              <a:rPr lang="fr-FR" dirty="0" err="1"/>
              <a:t>xxxxx</a:t>
            </a:r>
            <a:r>
              <a:rPr lang="fr-FR" dirty="0"/>
              <a:t> » : tableau à 2 dimensions avec le détail de la détection</a:t>
            </a:r>
          </a:p>
          <a:p>
            <a:r>
              <a:rPr lang="fr-FR" dirty="0"/>
              <a:t>Le serveur envoi « </a:t>
            </a:r>
            <a:r>
              <a:rPr lang="fr-FR" dirty="0" err="1"/>
              <a:t>Ceessccpp</a:t>
            </a:r>
            <a:r>
              <a:rPr lang="fr-FR" dirty="0"/>
              <a:t> » : les informations du BOT ont changées</a:t>
            </a:r>
          </a:p>
          <a:p>
            <a:pPr lvl="1"/>
            <a:r>
              <a:rPr lang="fr-FR" dirty="0" err="1"/>
              <a:t>ee</a:t>
            </a:r>
            <a:r>
              <a:rPr lang="fr-FR" dirty="0"/>
              <a:t> : énergie / </a:t>
            </a:r>
            <a:r>
              <a:rPr lang="fr-FR" dirty="0" err="1"/>
              <a:t>ss</a:t>
            </a:r>
            <a:r>
              <a:rPr lang="fr-FR" dirty="0"/>
              <a:t> : niveau du bouclier / cc : niveau d’invisibilité / pp : score</a:t>
            </a:r>
          </a:p>
          <a:p>
            <a:r>
              <a:rPr lang="fr-FR" dirty="0"/>
              <a:t>Le serveur envoi « D » : le BOT est détruit</a:t>
            </a:r>
          </a:p>
        </p:txBody>
      </p:sp>
    </p:spTree>
    <p:extLst>
      <p:ext uri="{BB962C8B-B14F-4D97-AF65-F5344CB8AC3E}">
        <p14:creationId xmlns:p14="http://schemas.microsoft.com/office/powerpoint/2010/main" val="11390465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E0AB1C8-4C2A-44AD-A8FD-F6677751B69D}"/>
              </a:ext>
            </a:extLst>
          </p:cNvPr>
          <p:cNvSpPr>
            <a:spLocks noGrp="1"/>
          </p:cNvSpPr>
          <p:nvPr>
            <p:ph type="title"/>
          </p:nvPr>
        </p:nvSpPr>
        <p:spPr/>
        <p:txBody>
          <a:bodyPr/>
          <a:lstStyle/>
          <a:p>
            <a:r>
              <a:rPr lang="fr-FR" dirty="0"/>
              <a:t>Le cockpit</a:t>
            </a:r>
          </a:p>
        </p:txBody>
      </p:sp>
      <p:sp>
        <p:nvSpPr>
          <p:cNvPr id="3" name="Espace réservé du contenu 2">
            <a:extLst>
              <a:ext uri="{FF2B5EF4-FFF2-40B4-BE49-F238E27FC236}">
                <a16:creationId xmlns:a16="http://schemas.microsoft.com/office/drawing/2014/main" id="{4EAB4FDD-86EC-4477-9DC6-748F880C8738}"/>
              </a:ext>
            </a:extLst>
          </p:cNvPr>
          <p:cNvSpPr>
            <a:spLocks noGrp="1"/>
          </p:cNvSpPr>
          <p:nvPr>
            <p:ph idx="1"/>
          </p:nvPr>
        </p:nvSpPr>
        <p:spPr/>
        <p:txBody>
          <a:bodyPr/>
          <a:lstStyle/>
          <a:p>
            <a:endParaRPr lang="fr-FR" dirty="0"/>
          </a:p>
          <a:p>
            <a:r>
              <a:rPr lang="fr-FR" dirty="0"/>
              <a:t>L’idée de base est de représenter le tableau de bord de votre BOT</a:t>
            </a:r>
          </a:p>
          <a:p>
            <a:endParaRPr lang="fr-FR" dirty="0"/>
          </a:p>
          <a:p>
            <a:r>
              <a:rPr lang="fr-FR" dirty="0"/>
              <a:t>Je ne donne aucun détail en plus du protocole pour laisser libre cours à votre créativité</a:t>
            </a:r>
          </a:p>
          <a:p>
            <a:endParaRPr lang="fr-FR" dirty="0"/>
          </a:p>
          <a:p>
            <a:r>
              <a:rPr lang="fr-FR" dirty="0"/>
              <a:t>Les outils à votre disposition</a:t>
            </a:r>
          </a:p>
          <a:p>
            <a:pPr lvl="1"/>
            <a:r>
              <a:rPr lang="fr-FR" dirty="0"/>
              <a:t>Html</a:t>
            </a:r>
          </a:p>
          <a:p>
            <a:pPr lvl="1"/>
            <a:r>
              <a:rPr lang="fr-FR" dirty="0" err="1"/>
              <a:t>Css</a:t>
            </a:r>
            <a:endParaRPr lang="fr-FR" dirty="0"/>
          </a:p>
          <a:p>
            <a:pPr lvl="1"/>
            <a:r>
              <a:rPr lang="fr-FR" dirty="0"/>
              <a:t>Javascript</a:t>
            </a:r>
          </a:p>
          <a:p>
            <a:endParaRPr lang="fr-FR" dirty="0"/>
          </a:p>
        </p:txBody>
      </p:sp>
    </p:spTree>
    <p:extLst>
      <p:ext uri="{BB962C8B-B14F-4D97-AF65-F5344CB8AC3E}">
        <p14:creationId xmlns:p14="http://schemas.microsoft.com/office/powerpoint/2010/main" val="31871062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03D2B67-F9CC-4E68-A6ED-25FBE3468D18}"/>
              </a:ext>
            </a:extLst>
          </p:cNvPr>
          <p:cNvSpPr>
            <a:spLocks noGrp="1"/>
          </p:cNvSpPr>
          <p:nvPr>
            <p:ph type="title"/>
          </p:nvPr>
        </p:nvSpPr>
        <p:spPr/>
        <p:txBody>
          <a:bodyPr/>
          <a:lstStyle/>
          <a:p>
            <a:r>
              <a:rPr lang="fr-FR" dirty="0"/>
              <a:t>Le serveur est configurable</a:t>
            </a:r>
          </a:p>
        </p:txBody>
      </p:sp>
      <p:sp>
        <p:nvSpPr>
          <p:cNvPr id="3" name="Espace réservé du contenu 2">
            <a:extLst>
              <a:ext uri="{FF2B5EF4-FFF2-40B4-BE49-F238E27FC236}">
                <a16:creationId xmlns:a16="http://schemas.microsoft.com/office/drawing/2014/main" id="{4A2699CD-77C8-44A8-BEC0-4E861B829551}"/>
              </a:ext>
            </a:extLst>
          </p:cNvPr>
          <p:cNvSpPr>
            <a:spLocks noGrp="1"/>
          </p:cNvSpPr>
          <p:nvPr>
            <p:ph idx="1"/>
          </p:nvPr>
        </p:nvSpPr>
        <p:spPr/>
        <p:txBody>
          <a:bodyPr/>
          <a:lstStyle/>
          <a:p>
            <a:r>
              <a:rPr lang="fr-FR" dirty="0"/>
              <a:t>Fichier </a:t>
            </a:r>
            <a:r>
              <a:rPr lang="fr-FR" dirty="0" err="1"/>
              <a:t>settings.json</a:t>
            </a:r>
            <a:endParaRPr lang="fr-FR" dirty="0"/>
          </a:p>
          <a:p>
            <a:pPr lvl="1"/>
            <a:r>
              <a:rPr lang="fr-FR" dirty="0"/>
              <a:t>Le port pour </a:t>
            </a:r>
            <a:r>
              <a:rPr lang="fr-FR" dirty="0" err="1"/>
              <a:t>WebSocket</a:t>
            </a:r>
            <a:endParaRPr lang="fr-FR" dirty="0"/>
          </a:p>
          <a:p>
            <a:pPr lvl="1"/>
            <a:r>
              <a:rPr lang="fr-FR" dirty="0"/>
              <a:t>La dimension du terrain de jeu</a:t>
            </a:r>
          </a:p>
          <a:p>
            <a:pPr lvl="1"/>
            <a:r>
              <a:rPr lang="fr-FR" dirty="0"/>
              <a:t>Le pourcentage de remplissage avec des blocs</a:t>
            </a:r>
          </a:p>
          <a:p>
            <a:pPr lvl="1"/>
            <a:r>
              <a:rPr lang="fr-FR" dirty="0"/>
              <a:t>Le pourcentage de remplissage avec des capsules d’énergie</a:t>
            </a:r>
          </a:p>
          <a:p>
            <a:pPr lvl="1"/>
            <a:r>
              <a:rPr lang="fr-FR" dirty="0"/>
              <a:t>Le coût en énergie de chaque événement</a:t>
            </a:r>
          </a:p>
          <a:p>
            <a:pPr lvl="1"/>
            <a:r>
              <a:rPr lang="fr-FR" dirty="0"/>
              <a:t>Le gain de points</a:t>
            </a:r>
          </a:p>
          <a:p>
            <a:pPr lvl="1"/>
            <a:endParaRPr lang="fr-FR" dirty="0"/>
          </a:p>
          <a:p>
            <a:r>
              <a:rPr lang="fr-FR" dirty="0"/>
              <a:t>Cela permet d’affiner le gameplay… </a:t>
            </a:r>
            <a:br>
              <a:rPr lang="fr-FR" dirty="0"/>
            </a:br>
            <a:r>
              <a:rPr lang="fr-FR" dirty="0"/>
              <a:t>C’est ok pour des changements, si tout le monde les appliquent !</a:t>
            </a:r>
          </a:p>
        </p:txBody>
      </p:sp>
      <p:pic>
        <p:nvPicPr>
          <p:cNvPr id="4" name="Image 3">
            <a:extLst>
              <a:ext uri="{FF2B5EF4-FFF2-40B4-BE49-F238E27FC236}">
                <a16:creationId xmlns:a16="http://schemas.microsoft.com/office/drawing/2014/main" id="{C990EF0E-4E72-4BD0-9BD4-0952C2C34A54}"/>
              </a:ext>
            </a:extLst>
          </p:cNvPr>
          <p:cNvPicPr>
            <a:picLocks noChangeAspect="1"/>
          </p:cNvPicPr>
          <p:nvPr/>
        </p:nvPicPr>
        <p:blipFill>
          <a:blip r:embed="rId2"/>
          <a:stretch>
            <a:fillRect/>
          </a:stretch>
        </p:blipFill>
        <p:spPr>
          <a:xfrm>
            <a:off x="7195048" y="-4507"/>
            <a:ext cx="4693688" cy="6858000"/>
          </a:xfrm>
          <a:prstGeom prst="rect">
            <a:avLst/>
          </a:prstGeom>
        </p:spPr>
      </p:pic>
    </p:spTree>
    <p:extLst>
      <p:ext uri="{BB962C8B-B14F-4D97-AF65-F5344CB8AC3E}">
        <p14:creationId xmlns:p14="http://schemas.microsoft.com/office/powerpoint/2010/main" val="4712556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A8DD3A3-2909-46D2-B662-D10153D159B3}"/>
              </a:ext>
            </a:extLst>
          </p:cNvPr>
          <p:cNvSpPr>
            <a:spLocks noGrp="1"/>
          </p:cNvSpPr>
          <p:nvPr>
            <p:ph type="title"/>
          </p:nvPr>
        </p:nvSpPr>
        <p:spPr/>
        <p:txBody>
          <a:bodyPr/>
          <a:lstStyle/>
          <a:p>
            <a:endParaRPr lang="fr-FR" dirty="0"/>
          </a:p>
        </p:txBody>
      </p:sp>
      <p:sp>
        <p:nvSpPr>
          <p:cNvPr id="3" name="Espace réservé du contenu 2">
            <a:extLst>
              <a:ext uri="{FF2B5EF4-FFF2-40B4-BE49-F238E27FC236}">
                <a16:creationId xmlns:a16="http://schemas.microsoft.com/office/drawing/2014/main" id="{5423EA16-2B72-4B90-9DC9-76BC3C0CC337}"/>
              </a:ext>
            </a:extLst>
          </p:cNvPr>
          <p:cNvSpPr>
            <a:spLocks noGrp="1"/>
          </p:cNvSpPr>
          <p:nvPr>
            <p:ph idx="1"/>
          </p:nvPr>
        </p:nvSpPr>
        <p:spPr/>
        <p:txBody>
          <a:bodyPr>
            <a:normAutofit fontScale="92500" lnSpcReduction="20000"/>
          </a:bodyPr>
          <a:lstStyle/>
          <a:p>
            <a:r>
              <a:rPr lang="fr-FR" dirty="0"/>
              <a:t>Organiser des tournois inter-équipes</a:t>
            </a:r>
          </a:p>
          <a:p>
            <a:pPr lvl="1"/>
            <a:r>
              <a:rPr lang="fr-FR" dirty="0"/>
              <a:t>Avoir un classement des </a:t>
            </a:r>
            <a:r>
              <a:rPr lang="fr-FR" dirty="0" err="1"/>
              <a:t>BOTs</a:t>
            </a:r>
            <a:r>
              <a:rPr lang="fr-FR" dirty="0"/>
              <a:t> (meilleurs score, le highlander, …)</a:t>
            </a:r>
          </a:p>
          <a:p>
            <a:pPr lvl="1"/>
            <a:r>
              <a:rPr lang="fr-FR" dirty="0"/>
              <a:t>Échanger entre vous sur vos stratégies !</a:t>
            </a:r>
          </a:p>
          <a:p>
            <a:endParaRPr lang="fr-FR" dirty="0"/>
          </a:p>
          <a:p>
            <a:r>
              <a:rPr lang="fr-FR" dirty="0"/>
              <a:t>Je ferais un tournoi avec l’ensemble des </a:t>
            </a:r>
            <a:r>
              <a:rPr lang="fr-FR" dirty="0" err="1"/>
              <a:t>BOTs</a:t>
            </a:r>
            <a:r>
              <a:rPr lang="fr-FR" dirty="0"/>
              <a:t> le dernier jour</a:t>
            </a:r>
          </a:p>
          <a:p>
            <a:pPr lvl="1"/>
            <a:r>
              <a:rPr lang="fr-FR" dirty="0"/>
              <a:t>Les équipes dont le BOT sera sur le podium auront un bonus de points</a:t>
            </a:r>
          </a:p>
          <a:p>
            <a:endParaRPr lang="fr-FR" dirty="0"/>
          </a:p>
          <a:p>
            <a:r>
              <a:rPr lang="fr-FR" dirty="0"/>
              <a:t>Soutenance : Présentation </a:t>
            </a:r>
          </a:p>
          <a:p>
            <a:pPr lvl="1"/>
            <a:r>
              <a:rPr lang="fr-FR" dirty="0"/>
              <a:t>de votre organisation</a:t>
            </a:r>
          </a:p>
          <a:p>
            <a:pPr lvl="1"/>
            <a:r>
              <a:rPr lang="fr-FR" dirty="0"/>
              <a:t>de la logique de l’I.A. pour chacun des </a:t>
            </a:r>
            <a:r>
              <a:rPr lang="fr-FR" dirty="0" err="1"/>
              <a:t>BOTs</a:t>
            </a:r>
            <a:r>
              <a:rPr lang="fr-FR" dirty="0"/>
              <a:t> développés</a:t>
            </a:r>
          </a:p>
          <a:p>
            <a:pPr lvl="1"/>
            <a:r>
              <a:rPr lang="fr-FR" dirty="0"/>
              <a:t>du / des cockpits réalisés</a:t>
            </a:r>
          </a:p>
        </p:txBody>
      </p:sp>
    </p:spTree>
    <p:extLst>
      <p:ext uri="{BB962C8B-B14F-4D97-AF65-F5344CB8AC3E}">
        <p14:creationId xmlns:p14="http://schemas.microsoft.com/office/powerpoint/2010/main" val="971064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315053C-37E2-4AE8-B43F-4CD6FEAEA402}"/>
              </a:ext>
            </a:extLst>
          </p:cNvPr>
          <p:cNvSpPr>
            <a:spLocks noGrp="1"/>
          </p:cNvSpPr>
          <p:nvPr>
            <p:ph type="title"/>
          </p:nvPr>
        </p:nvSpPr>
        <p:spPr>
          <a:xfrm>
            <a:off x="685800" y="0"/>
            <a:ext cx="10131425" cy="1456267"/>
          </a:xfrm>
        </p:spPr>
        <p:txBody>
          <a:bodyPr/>
          <a:lstStyle/>
          <a:p>
            <a:r>
              <a:rPr lang="fr-FR" dirty="0"/>
              <a:t>Envoyer une commande</a:t>
            </a:r>
          </a:p>
        </p:txBody>
      </p:sp>
      <p:sp>
        <p:nvSpPr>
          <p:cNvPr id="3" name="Espace réservé du contenu 2">
            <a:extLst>
              <a:ext uri="{FF2B5EF4-FFF2-40B4-BE49-F238E27FC236}">
                <a16:creationId xmlns:a16="http://schemas.microsoft.com/office/drawing/2014/main" id="{D18D4D0E-FC8F-4C69-B73B-9D0ECF944B17}"/>
              </a:ext>
            </a:extLst>
          </p:cNvPr>
          <p:cNvSpPr>
            <a:spLocks noGrp="1"/>
          </p:cNvSpPr>
          <p:nvPr>
            <p:ph idx="1"/>
          </p:nvPr>
        </p:nvSpPr>
        <p:spPr>
          <a:xfrm>
            <a:off x="685801" y="1538655"/>
            <a:ext cx="10131425" cy="5319346"/>
          </a:xfrm>
        </p:spPr>
        <p:txBody>
          <a:bodyPr>
            <a:normAutofit fontScale="70000" lnSpcReduction="20000"/>
          </a:bodyPr>
          <a:lstStyle/>
          <a:p>
            <a:pPr marL="0" indent="0">
              <a:buNone/>
            </a:pPr>
            <a:r>
              <a:rPr lang="fr-FR" dirty="0"/>
              <a:t>Un tableau d’octets</a:t>
            </a:r>
          </a:p>
          <a:p>
            <a:r>
              <a:rPr lang="fr-FR" dirty="0"/>
              <a:t> Scan</a:t>
            </a:r>
          </a:p>
          <a:p>
            <a:pPr marL="0" indent="0">
              <a:buNone/>
            </a:pPr>
            <a:r>
              <a:rPr lang="fr-FR" dirty="0"/>
              <a:t>1</a:t>
            </a:r>
            <a:r>
              <a:rPr lang="fr-FR" baseline="30000" dirty="0"/>
              <a:t>er</a:t>
            </a:r>
            <a:r>
              <a:rPr lang="fr-FR" dirty="0"/>
              <a:t> octet : D (68 en ascii)</a:t>
            </a:r>
          </a:p>
          <a:p>
            <a:pPr marL="0" indent="0">
              <a:buNone/>
            </a:pPr>
            <a:r>
              <a:rPr lang="fr-FR" dirty="0"/>
              <a:t>2</a:t>
            </a:r>
            <a:r>
              <a:rPr lang="fr-FR" baseline="30000" dirty="0"/>
              <a:t>nd</a:t>
            </a:r>
            <a:r>
              <a:rPr lang="fr-FR" dirty="0"/>
              <a:t> octet : distance (0 à 255)</a:t>
            </a:r>
          </a:p>
          <a:p>
            <a:r>
              <a:rPr lang="fr-FR" dirty="0"/>
              <a:t> Ne rien faire</a:t>
            </a:r>
          </a:p>
          <a:p>
            <a:pPr marL="0" indent="0">
              <a:buNone/>
            </a:pPr>
            <a:r>
              <a:rPr lang="fr-FR" dirty="0"/>
              <a:t>1</a:t>
            </a:r>
            <a:r>
              <a:rPr lang="fr-FR" baseline="30000" dirty="0"/>
              <a:t>er</a:t>
            </a:r>
            <a:r>
              <a:rPr lang="fr-FR" dirty="0"/>
              <a:t> octet : 0</a:t>
            </a:r>
          </a:p>
          <a:p>
            <a:r>
              <a:rPr lang="fr-FR" dirty="0"/>
              <a:t> Se déplacer</a:t>
            </a:r>
          </a:p>
          <a:p>
            <a:pPr marL="0" indent="0">
              <a:buNone/>
            </a:pPr>
            <a:r>
              <a:rPr lang="fr-FR" dirty="0"/>
              <a:t>1</a:t>
            </a:r>
            <a:r>
              <a:rPr lang="fr-FR" baseline="30000" dirty="0"/>
              <a:t>er</a:t>
            </a:r>
            <a:r>
              <a:rPr lang="fr-FR" dirty="0"/>
              <a:t> octet : 1</a:t>
            </a:r>
          </a:p>
          <a:p>
            <a:pPr marL="0" indent="0">
              <a:buNone/>
            </a:pPr>
            <a:r>
              <a:rPr lang="fr-FR" dirty="0"/>
              <a:t>2</a:t>
            </a:r>
            <a:r>
              <a:rPr lang="fr-FR" baseline="30000" dirty="0"/>
              <a:t>nd</a:t>
            </a:r>
            <a:r>
              <a:rPr lang="fr-FR" dirty="0"/>
              <a:t> octet : direction. 1=Nord, 2=Ouest, 3=Sud, 4=Est </a:t>
            </a:r>
          </a:p>
          <a:p>
            <a:r>
              <a:rPr lang="fr-FR" dirty="0"/>
              <a:t> Niveau de bouclier de protection</a:t>
            </a:r>
          </a:p>
          <a:p>
            <a:pPr marL="0" indent="0">
              <a:buNone/>
            </a:pPr>
            <a:r>
              <a:rPr lang="fr-FR" dirty="0"/>
              <a:t>1</a:t>
            </a:r>
            <a:r>
              <a:rPr lang="fr-FR" baseline="30000" dirty="0"/>
              <a:t>er</a:t>
            </a:r>
            <a:r>
              <a:rPr lang="fr-FR" dirty="0"/>
              <a:t> octet : 2</a:t>
            </a:r>
          </a:p>
          <a:p>
            <a:pPr marL="0" indent="0">
              <a:buNone/>
            </a:pPr>
            <a:r>
              <a:rPr lang="fr-FR" dirty="0"/>
              <a:t>2</a:t>
            </a:r>
            <a:r>
              <a:rPr lang="fr-FR" baseline="30000" dirty="0"/>
              <a:t>nd</a:t>
            </a:r>
            <a:r>
              <a:rPr lang="fr-FR" dirty="0"/>
              <a:t> octet : puissance (0 à 255)</a:t>
            </a:r>
          </a:p>
          <a:p>
            <a:r>
              <a:rPr lang="fr-FR" dirty="0"/>
              <a:t> Distance d’invisibilité</a:t>
            </a:r>
          </a:p>
          <a:p>
            <a:pPr marL="0" indent="0">
              <a:buNone/>
            </a:pPr>
            <a:r>
              <a:rPr lang="fr-FR" dirty="0"/>
              <a:t>1</a:t>
            </a:r>
            <a:r>
              <a:rPr lang="fr-FR" baseline="30000" dirty="0"/>
              <a:t>er</a:t>
            </a:r>
            <a:r>
              <a:rPr lang="fr-FR" dirty="0"/>
              <a:t> octet : 3</a:t>
            </a:r>
          </a:p>
          <a:p>
            <a:pPr marL="0" indent="0">
              <a:buNone/>
            </a:pPr>
            <a:r>
              <a:rPr lang="fr-FR" dirty="0"/>
              <a:t>2</a:t>
            </a:r>
            <a:r>
              <a:rPr lang="fr-FR" baseline="30000" dirty="0"/>
              <a:t>nd</a:t>
            </a:r>
            <a:r>
              <a:rPr lang="fr-FR" dirty="0"/>
              <a:t> octet : distance (0 à 255)</a:t>
            </a:r>
          </a:p>
          <a:p>
            <a:r>
              <a:rPr lang="fr-FR" dirty="0"/>
              <a:t> Tirer</a:t>
            </a:r>
          </a:p>
          <a:p>
            <a:pPr marL="0" indent="0">
              <a:buNone/>
            </a:pPr>
            <a:r>
              <a:rPr lang="fr-FR" dirty="0"/>
              <a:t>1</a:t>
            </a:r>
            <a:r>
              <a:rPr lang="fr-FR" baseline="30000" dirty="0"/>
              <a:t>er</a:t>
            </a:r>
            <a:r>
              <a:rPr lang="fr-FR" dirty="0"/>
              <a:t> octet : 4</a:t>
            </a:r>
          </a:p>
          <a:p>
            <a:pPr marL="0" indent="0">
              <a:buNone/>
            </a:pPr>
            <a:r>
              <a:rPr lang="fr-FR" dirty="0"/>
              <a:t>2</a:t>
            </a:r>
            <a:r>
              <a:rPr lang="fr-FR" baseline="30000" dirty="0"/>
              <a:t>nd</a:t>
            </a:r>
            <a:r>
              <a:rPr lang="fr-FR" dirty="0"/>
              <a:t> octet : direction. 1=Nord, 2=Ouest, 3=Sud, 4=Est </a:t>
            </a:r>
          </a:p>
        </p:txBody>
      </p:sp>
    </p:spTree>
    <p:extLst>
      <p:ext uri="{BB962C8B-B14F-4D97-AF65-F5344CB8AC3E}">
        <p14:creationId xmlns:p14="http://schemas.microsoft.com/office/powerpoint/2010/main" val="2665597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EDC845A-7554-45E2-9935-CE922FF6B401}"/>
              </a:ext>
            </a:extLst>
          </p:cNvPr>
          <p:cNvSpPr>
            <a:spLocks noGrp="1"/>
          </p:cNvSpPr>
          <p:nvPr>
            <p:ph type="title"/>
          </p:nvPr>
        </p:nvSpPr>
        <p:spPr/>
        <p:txBody>
          <a:bodyPr/>
          <a:lstStyle/>
          <a:p>
            <a:r>
              <a:rPr lang="fr-FR" dirty="0"/>
              <a:t>Pour le cockpit</a:t>
            </a:r>
          </a:p>
        </p:txBody>
      </p:sp>
      <p:sp>
        <p:nvSpPr>
          <p:cNvPr id="3" name="Espace réservé du contenu 2">
            <a:extLst>
              <a:ext uri="{FF2B5EF4-FFF2-40B4-BE49-F238E27FC236}">
                <a16:creationId xmlns:a16="http://schemas.microsoft.com/office/drawing/2014/main" id="{5B2B6998-BEE8-4ED4-B02D-0ADAAAB09E68}"/>
              </a:ext>
            </a:extLst>
          </p:cNvPr>
          <p:cNvSpPr>
            <a:spLocks noGrp="1"/>
          </p:cNvSpPr>
          <p:nvPr>
            <p:ph idx="1"/>
          </p:nvPr>
        </p:nvSpPr>
        <p:spPr/>
        <p:txBody>
          <a:bodyPr>
            <a:normAutofit fontScale="85000" lnSpcReduction="20000"/>
          </a:bodyPr>
          <a:lstStyle/>
          <a:p>
            <a:pPr marL="0" indent="0">
              <a:buNone/>
            </a:pPr>
            <a:r>
              <a:rPr lang="en-US" dirty="0"/>
              <a:t>var socket = new WebSocket("</a:t>
            </a:r>
            <a:r>
              <a:rPr lang="en-US" dirty="0" err="1"/>
              <a:t>ws</a:t>
            </a:r>
            <a:r>
              <a:rPr lang="en-US" dirty="0"/>
              <a:t>://127.0.0.1:4226/cockpit");</a:t>
            </a:r>
          </a:p>
          <a:p>
            <a:pPr marL="0" indent="0">
              <a:buNone/>
            </a:pPr>
            <a:r>
              <a:rPr lang="en-US" dirty="0" err="1"/>
              <a:t>socket.binaryType</a:t>
            </a:r>
            <a:r>
              <a:rPr lang="en-US" dirty="0"/>
              <a:t> = “</a:t>
            </a:r>
            <a:r>
              <a:rPr lang="en-US" dirty="0" err="1"/>
              <a:t>arraybuffer</a:t>
            </a:r>
            <a:r>
              <a:rPr lang="en-US" dirty="0"/>
              <a:t>”;</a:t>
            </a:r>
          </a:p>
          <a:p>
            <a:endParaRPr lang="en-US" dirty="0"/>
          </a:p>
          <a:p>
            <a:pPr marL="0" indent="0">
              <a:buNone/>
            </a:pPr>
            <a:r>
              <a:rPr lang="fr-FR" dirty="0" err="1"/>
              <a:t>socket.onmessage</a:t>
            </a:r>
            <a:r>
              <a:rPr lang="fr-FR" dirty="0"/>
              <a:t> = </a:t>
            </a:r>
            <a:r>
              <a:rPr lang="fr-FR" dirty="0" err="1"/>
              <a:t>function</a:t>
            </a:r>
            <a:r>
              <a:rPr lang="fr-FR" dirty="0"/>
              <a:t> (</a:t>
            </a:r>
            <a:r>
              <a:rPr lang="fr-FR" dirty="0" err="1"/>
              <a:t>evt</a:t>
            </a:r>
            <a:r>
              <a:rPr lang="fr-FR" dirty="0"/>
              <a:t>) {</a:t>
            </a:r>
          </a:p>
          <a:p>
            <a:pPr marL="457200" lvl="1" indent="0">
              <a:buNone/>
            </a:pPr>
            <a:r>
              <a:rPr lang="en-US" dirty="0"/>
              <a:t>var data = new Uint8Array(</a:t>
            </a:r>
            <a:r>
              <a:rPr lang="en-US" dirty="0" err="1"/>
              <a:t>evt.data</a:t>
            </a:r>
            <a:r>
              <a:rPr lang="en-US" dirty="0"/>
              <a:t>);</a:t>
            </a:r>
          </a:p>
          <a:p>
            <a:pPr marL="457200" lvl="1" indent="0">
              <a:buNone/>
            </a:pPr>
            <a:r>
              <a:rPr lang="en-US" dirty="0"/>
              <a:t>La variable data </a:t>
            </a:r>
            <a:r>
              <a:rPr lang="en-US" dirty="0" err="1"/>
              <a:t>est</a:t>
            </a:r>
            <a:r>
              <a:rPr lang="en-US" dirty="0"/>
              <a:t> un array de bytes…</a:t>
            </a:r>
          </a:p>
          <a:p>
            <a:pPr marL="457200" lvl="1" indent="0">
              <a:buNone/>
            </a:pPr>
            <a:endParaRPr lang="en-US" dirty="0"/>
          </a:p>
          <a:p>
            <a:pPr marL="0" indent="0">
              <a:buNone/>
            </a:pPr>
            <a:r>
              <a:rPr lang="en-US" dirty="0"/>
              <a:t>Petit bug dans la doc du </a:t>
            </a:r>
            <a:r>
              <a:rPr lang="en-US" dirty="0" err="1"/>
              <a:t>protocole</a:t>
            </a:r>
            <a:r>
              <a:rPr lang="en-US" dirty="0"/>
              <a:t> cockpit :</a:t>
            </a:r>
          </a:p>
          <a:p>
            <a:r>
              <a:rPr lang="fr-FR" dirty="0"/>
              <a:t>Le serveur envoi « </a:t>
            </a:r>
            <a:r>
              <a:rPr lang="fr-FR" dirty="0" err="1"/>
              <a:t>Mwwhh</a:t>
            </a:r>
            <a:r>
              <a:rPr lang="fr-FR" dirty="0"/>
              <a:t>############### » : il s’agit des informations du terrain de jeu</a:t>
            </a:r>
          </a:p>
          <a:p>
            <a:pPr lvl="1"/>
            <a:r>
              <a:rPr lang="fr-FR" dirty="0" err="1"/>
              <a:t>ww</a:t>
            </a:r>
            <a:r>
              <a:rPr lang="fr-FR" dirty="0"/>
              <a:t> : </a:t>
            </a:r>
            <a:r>
              <a:rPr lang="fr-FR" dirty="0" err="1"/>
              <a:t>width</a:t>
            </a:r>
            <a:r>
              <a:rPr lang="fr-FR" dirty="0"/>
              <a:t>, </a:t>
            </a:r>
            <a:r>
              <a:rPr lang="fr-FR" dirty="0" err="1"/>
              <a:t>hh</a:t>
            </a:r>
            <a:r>
              <a:rPr lang="fr-FR" dirty="0"/>
              <a:t> : </a:t>
            </a:r>
            <a:r>
              <a:rPr lang="fr-FR" dirty="0" err="1"/>
              <a:t>height</a:t>
            </a:r>
            <a:endParaRPr lang="fr-FR" dirty="0"/>
          </a:p>
          <a:p>
            <a:pPr marL="0" indent="0">
              <a:buNone/>
            </a:pPr>
            <a:r>
              <a:rPr lang="en-US" dirty="0"/>
              <a:t>Width et height </a:t>
            </a:r>
            <a:r>
              <a:rPr lang="en-US" dirty="0" err="1"/>
              <a:t>sont</a:t>
            </a:r>
            <a:r>
              <a:rPr lang="en-US" dirty="0"/>
              <a:t> sur 2 bytes, </a:t>
            </a:r>
            <a:r>
              <a:rPr lang="en-US" dirty="0" err="1"/>
              <a:t>il</a:t>
            </a:r>
            <a:r>
              <a:rPr lang="en-US" dirty="0"/>
              <a:t> </a:t>
            </a:r>
            <a:r>
              <a:rPr lang="en-US" dirty="0" err="1"/>
              <a:t>faut</a:t>
            </a:r>
            <a:r>
              <a:rPr lang="en-US" dirty="0"/>
              <a:t> faire (byte1 + (byte2 &lt;&lt; 8)) pour </a:t>
            </a:r>
            <a:r>
              <a:rPr lang="en-US" dirty="0" err="1"/>
              <a:t>obtenir</a:t>
            </a:r>
            <a:r>
              <a:rPr lang="en-US" dirty="0"/>
              <a:t> la </a:t>
            </a:r>
            <a:r>
              <a:rPr lang="en-US" dirty="0" err="1"/>
              <a:t>valeur</a:t>
            </a:r>
            <a:endParaRPr lang="en-US" dirty="0"/>
          </a:p>
          <a:p>
            <a:endParaRPr lang="fr-FR" dirty="0"/>
          </a:p>
        </p:txBody>
      </p:sp>
    </p:spTree>
    <p:extLst>
      <p:ext uri="{BB962C8B-B14F-4D97-AF65-F5344CB8AC3E}">
        <p14:creationId xmlns:p14="http://schemas.microsoft.com/office/powerpoint/2010/main" val="3457154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a:extLst>
              <a:ext uri="{FF2B5EF4-FFF2-40B4-BE49-F238E27FC236}">
                <a16:creationId xmlns:a16="http://schemas.microsoft.com/office/drawing/2014/main" id="{28AAE8C9-9E4D-4A0E-99BD-3E393D23F7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6846"/>
            <a:ext cx="12192000" cy="6544307"/>
          </a:xfrm>
          <a:prstGeom prst="rect">
            <a:avLst/>
          </a:prstGeom>
        </p:spPr>
      </p:pic>
    </p:spTree>
    <p:extLst>
      <p:ext uri="{BB962C8B-B14F-4D97-AF65-F5344CB8AC3E}">
        <p14:creationId xmlns:p14="http://schemas.microsoft.com/office/powerpoint/2010/main" val="6714244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Objectif du projet</a:t>
            </a:r>
          </a:p>
        </p:txBody>
      </p:sp>
      <p:sp>
        <p:nvSpPr>
          <p:cNvPr id="3" name="Espace réservé du contenu 2"/>
          <p:cNvSpPr>
            <a:spLocks noGrp="1"/>
          </p:cNvSpPr>
          <p:nvPr>
            <p:ph idx="1"/>
          </p:nvPr>
        </p:nvSpPr>
        <p:spPr/>
        <p:txBody>
          <a:bodyPr/>
          <a:lstStyle/>
          <a:p>
            <a:pPr marL="342900" indent="-342900">
              <a:buFont typeface="+mj-lt"/>
              <a:buAutoNum type="arabicPeriod"/>
            </a:pPr>
            <a:r>
              <a:rPr lang="fr-FR" dirty="0"/>
              <a:t>Coder des </a:t>
            </a:r>
            <a:r>
              <a:rPr lang="fr-FR" dirty="0" err="1"/>
              <a:t>BOTs</a:t>
            </a:r>
            <a:r>
              <a:rPr lang="fr-FR" dirty="0"/>
              <a:t> avec une I.A. en </a:t>
            </a:r>
            <a:r>
              <a:rPr lang="fr-FR" dirty="0" err="1"/>
              <a:t>language</a:t>
            </a:r>
            <a:r>
              <a:rPr lang="fr-FR" dirty="0"/>
              <a:t> C# et/ou Javascript</a:t>
            </a:r>
          </a:p>
          <a:p>
            <a:pPr marL="342900" indent="-342900">
              <a:buFont typeface="+mj-lt"/>
              <a:buAutoNum type="arabicPeriod"/>
            </a:pPr>
            <a:r>
              <a:rPr lang="fr-FR" dirty="0"/>
              <a:t>Coder un rendu graphique des informations de votre I.A. en html/</a:t>
            </a:r>
            <a:r>
              <a:rPr lang="fr-FR" dirty="0" err="1"/>
              <a:t>css</a:t>
            </a:r>
            <a:r>
              <a:rPr lang="fr-FR" dirty="0"/>
              <a:t>/Javascript</a:t>
            </a:r>
          </a:p>
          <a:p>
            <a:pPr marL="342900" indent="-342900">
              <a:buFont typeface="+mj-lt"/>
              <a:buAutoNum type="arabicPeriod"/>
            </a:pPr>
            <a:endParaRPr lang="fr-FR" dirty="0"/>
          </a:p>
          <a:p>
            <a:pPr marL="0" indent="0">
              <a:buNone/>
            </a:pPr>
            <a:r>
              <a:rPr lang="fr-FR" dirty="0"/>
              <a:t>Il vous est fourni</a:t>
            </a:r>
          </a:p>
          <a:p>
            <a:r>
              <a:rPr lang="fr-FR" dirty="0"/>
              <a:t>Le moteur d’exécution de la simulation</a:t>
            </a:r>
          </a:p>
          <a:p>
            <a:r>
              <a:rPr lang="fr-FR" dirty="0"/>
              <a:t>Un rendu graphique de la simulation</a:t>
            </a:r>
          </a:p>
          <a:p>
            <a:r>
              <a:rPr lang="fr-FR" dirty="0"/>
              <a:t>Un BOT exemple en C# </a:t>
            </a:r>
          </a:p>
          <a:p>
            <a:r>
              <a:rPr lang="fr-FR" dirty="0"/>
              <a:t>Rien pour le Javascript </a:t>
            </a:r>
            <a:r>
              <a:rPr lang="fr-FR" dirty="0">
                <a:sym typeface="Wingdings" panose="05000000000000000000" pitchFamily="2" charset="2"/>
              </a:rPr>
              <a:t></a:t>
            </a:r>
            <a:endParaRPr lang="fr-FR" dirty="0"/>
          </a:p>
        </p:txBody>
      </p:sp>
    </p:spTree>
    <p:extLst>
      <p:ext uri="{BB962C8B-B14F-4D97-AF65-F5344CB8AC3E}">
        <p14:creationId xmlns:p14="http://schemas.microsoft.com/office/powerpoint/2010/main" val="5597806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AA46B0D-665C-4710-8CD3-D0BBB5157E64}"/>
              </a:ext>
            </a:extLst>
          </p:cNvPr>
          <p:cNvSpPr>
            <a:spLocks noGrp="1"/>
          </p:cNvSpPr>
          <p:nvPr>
            <p:ph type="title"/>
          </p:nvPr>
        </p:nvSpPr>
        <p:spPr/>
        <p:txBody>
          <a:bodyPr/>
          <a:lstStyle/>
          <a:p>
            <a:r>
              <a:rPr lang="fr-FR" dirty="0"/>
              <a:t>La simulation</a:t>
            </a:r>
          </a:p>
        </p:txBody>
      </p:sp>
      <p:sp>
        <p:nvSpPr>
          <p:cNvPr id="3" name="Espace réservé du contenu 2">
            <a:extLst>
              <a:ext uri="{FF2B5EF4-FFF2-40B4-BE49-F238E27FC236}">
                <a16:creationId xmlns:a16="http://schemas.microsoft.com/office/drawing/2014/main" id="{756323B1-5D0A-4169-8A1E-4402C2C19DAC}"/>
              </a:ext>
            </a:extLst>
          </p:cNvPr>
          <p:cNvSpPr>
            <a:spLocks noGrp="1"/>
          </p:cNvSpPr>
          <p:nvPr>
            <p:ph idx="1"/>
          </p:nvPr>
        </p:nvSpPr>
        <p:spPr/>
        <p:txBody>
          <a:bodyPr/>
          <a:lstStyle/>
          <a:p>
            <a:pPr marL="0" indent="0">
              <a:buNone/>
            </a:pPr>
            <a:r>
              <a:rPr lang="fr-FR" dirty="0"/>
              <a:t>Le moteur d’exécution de la simulation fonctionne en mode console. </a:t>
            </a:r>
          </a:p>
          <a:p>
            <a:pPr marL="0" indent="0">
              <a:buNone/>
            </a:pPr>
            <a:r>
              <a:rPr lang="fr-FR" dirty="0"/>
              <a:t>Il affiche en format texte tout ce qu’il se passe.</a:t>
            </a:r>
          </a:p>
          <a:p>
            <a:pPr marL="0" indent="0">
              <a:buNone/>
            </a:pPr>
            <a:r>
              <a:rPr lang="fr-FR" dirty="0"/>
              <a:t>Ce moteur supporte un nombre « infini » de Bots. </a:t>
            </a:r>
          </a:p>
          <a:p>
            <a:pPr marL="0" indent="0">
              <a:buNone/>
            </a:pPr>
            <a:r>
              <a:rPr lang="fr-FR" dirty="0"/>
              <a:t>Vous pilotez la simulation via quelques commandes simples.</a:t>
            </a:r>
          </a:p>
          <a:p>
            <a:pPr marL="0" indent="0">
              <a:buNone/>
            </a:pPr>
            <a:r>
              <a:rPr lang="fr-FR" dirty="0"/>
              <a:t>C’est un serveur sur lequel vient se connecter un afficheur </a:t>
            </a:r>
            <a:br>
              <a:rPr lang="fr-FR" dirty="0"/>
            </a:br>
            <a:r>
              <a:rPr lang="fr-FR" dirty="0"/>
              <a:t>du terrain de simulation et les Bots.</a:t>
            </a:r>
          </a:p>
          <a:p>
            <a:pPr marL="0" indent="0">
              <a:buNone/>
            </a:pPr>
            <a:r>
              <a:rPr lang="fr-FR" dirty="0"/>
              <a:t>La technologie utilisée : </a:t>
            </a:r>
            <a:r>
              <a:rPr lang="fr-FR" dirty="0" err="1"/>
              <a:t>websocket</a:t>
            </a:r>
            <a:r>
              <a:rPr lang="fr-FR" dirty="0"/>
              <a:t>.</a:t>
            </a:r>
          </a:p>
          <a:p>
            <a:pPr marL="0" indent="0">
              <a:buNone/>
            </a:pPr>
            <a:r>
              <a:rPr lang="fr-FR" dirty="0"/>
              <a:t>Le protocole de communication est fournit.</a:t>
            </a:r>
          </a:p>
        </p:txBody>
      </p:sp>
      <p:pic>
        <p:nvPicPr>
          <p:cNvPr id="4" name="Image 3">
            <a:extLst>
              <a:ext uri="{FF2B5EF4-FFF2-40B4-BE49-F238E27FC236}">
                <a16:creationId xmlns:a16="http://schemas.microsoft.com/office/drawing/2014/main" id="{7C826DDC-49A0-468F-B8EA-7728963722AF}"/>
              </a:ext>
            </a:extLst>
          </p:cNvPr>
          <p:cNvPicPr>
            <a:picLocks noChangeAspect="1"/>
          </p:cNvPicPr>
          <p:nvPr/>
        </p:nvPicPr>
        <p:blipFill>
          <a:blip r:embed="rId2"/>
          <a:stretch>
            <a:fillRect/>
          </a:stretch>
        </p:blipFill>
        <p:spPr>
          <a:xfrm>
            <a:off x="7075055" y="1212493"/>
            <a:ext cx="5015345" cy="4934307"/>
          </a:xfrm>
          <a:prstGeom prst="rect">
            <a:avLst/>
          </a:prstGeom>
          <a:ln>
            <a:noFill/>
          </a:ln>
          <a:effectLst>
            <a:softEdge rad="112500"/>
          </a:effectLst>
        </p:spPr>
      </p:pic>
    </p:spTree>
    <p:extLst>
      <p:ext uri="{BB962C8B-B14F-4D97-AF65-F5344CB8AC3E}">
        <p14:creationId xmlns:p14="http://schemas.microsoft.com/office/powerpoint/2010/main" val="25964493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p:nvPr/>
        </p:nvSpPr>
        <p:spPr>
          <a:xfrm>
            <a:off x="1438712" y="1623270"/>
            <a:ext cx="5314425" cy="2227277"/>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fr-FR" dirty="0"/>
              <a:t>Moteur d’exécution globale</a:t>
            </a:r>
            <a:br>
              <a:rPr lang="fr-FR" dirty="0"/>
            </a:br>
            <a:r>
              <a:rPr lang="fr-FR" dirty="0"/>
              <a:t>multi-joueurs</a:t>
            </a:r>
          </a:p>
        </p:txBody>
      </p:sp>
      <p:pic>
        <p:nvPicPr>
          <p:cNvPr id="3" name="Image 2"/>
          <p:cNvPicPr>
            <a:picLocks noChangeAspect="1"/>
          </p:cNvPicPr>
          <p:nvPr/>
        </p:nvPicPr>
        <p:blipFill>
          <a:blip r:embed="rId2" cstate="print">
            <a:extLst>
              <a:ext uri="{BEBA8EAE-BF5A-486C-A8C5-ECC9F3942E4B}">
                <a14:imgProps xmlns:a14="http://schemas.microsoft.com/office/drawing/2010/main">
                  <a14:imgLayer r:embed="rId3">
                    <a14:imgEffect>
                      <a14:backgroundRemoval t="18500" b="81900" l="300" r="99500"/>
                    </a14:imgEffect>
                  </a14:imgLayer>
                </a14:imgProps>
              </a:ext>
              <a:ext uri="{28A0092B-C50C-407E-A947-70E740481C1C}">
                <a14:useLocalDpi xmlns:a14="http://schemas.microsoft.com/office/drawing/2010/main" val="0"/>
              </a:ext>
            </a:extLst>
          </a:blip>
          <a:stretch>
            <a:fillRect/>
          </a:stretch>
        </p:blipFill>
        <p:spPr>
          <a:xfrm>
            <a:off x="8291822" y="704325"/>
            <a:ext cx="2332839" cy="2332839"/>
          </a:xfrm>
          <a:prstGeom prst="rect">
            <a:avLst/>
          </a:prstGeom>
        </p:spPr>
      </p:pic>
      <p:sp>
        <p:nvSpPr>
          <p:cNvPr id="4" name="Rectangle 3"/>
          <p:cNvSpPr/>
          <p:nvPr/>
        </p:nvSpPr>
        <p:spPr>
          <a:xfrm>
            <a:off x="7596232" y="2606879"/>
            <a:ext cx="2508308" cy="935373"/>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fr-FR" dirty="0"/>
              <a:t>Client pour</a:t>
            </a:r>
            <a:br>
              <a:rPr lang="fr-FR" dirty="0"/>
            </a:br>
            <a:r>
              <a:rPr lang="fr-FR" dirty="0"/>
              <a:t>rendu global</a:t>
            </a:r>
          </a:p>
        </p:txBody>
      </p:sp>
      <p:sp>
        <p:nvSpPr>
          <p:cNvPr id="5" name="Rectangle 4"/>
          <p:cNvSpPr/>
          <p:nvPr/>
        </p:nvSpPr>
        <p:spPr>
          <a:xfrm>
            <a:off x="1329267" y="4997738"/>
            <a:ext cx="1619463" cy="1241571"/>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fr-FR" dirty="0"/>
              <a:t>I.A. à</a:t>
            </a:r>
          </a:p>
          <a:p>
            <a:pPr algn="ctr"/>
            <a:r>
              <a:rPr lang="fr-FR" dirty="0"/>
              <a:t>créer : le BOT</a:t>
            </a:r>
          </a:p>
        </p:txBody>
      </p:sp>
      <p:sp>
        <p:nvSpPr>
          <p:cNvPr id="6" name="Rectangle 5"/>
          <p:cNvSpPr/>
          <p:nvPr/>
        </p:nvSpPr>
        <p:spPr>
          <a:xfrm>
            <a:off x="8126138" y="5150838"/>
            <a:ext cx="2318158" cy="1241571"/>
          </a:xfrm>
          <a:prstGeom prst="rect">
            <a:avLst/>
          </a:prstGeom>
          <a:effectLst>
            <a:outerShdw blurRad="50800" dist="38100" dir="13500000" algn="br" rotWithShape="0">
              <a:prstClr val="black">
                <a:alpha val="40000"/>
              </a:prstClr>
            </a:outerShdw>
          </a:effectLst>
        </p:spPr>
        <p:style>
          <a:lnRef idx="1">
            <a:schemeClr val="accent6"/>
          </a:lnRef>
          <a:fillRef idx="3">
            <a:schemeClr val="accent6"/>
          </a:fillRef>
          <a:effectRef idx="2">
            <a:schemeClr val="accent6"/>
          </a:effectRef>
          <a:fontRef idx="minor">
            <a:schemeClr val="lt1"/>
          </a:fontRef>
        </p:style>
        <p:txBody>
          <a:bodyPr rtlCol="0" anchor="ctr"/>
          <a:lstStyle/>
          <a:p>
            <a:pPr algn="ctr"/>
            <a:r>
              <a:rPr lang="fr-FR" dirty="0"/>
              <a:t>Quelques IA</a:t>
            </a:r>
            <a:br>
              <a:rPr lang="fr-FR" dirty="0"/>
            </a:br>
            <a:r>
              <a:rPr lang="fr-FR" dirty="0"/>
              <a:t>d’entrainement</a:t>
            </a:r>
            <a:br>
              <a:rPr lang="fr-FR" dirty="0"/>
            </a:br>
            <a:r>
              <a:rPr lang="fr-FR" dirty="0"/>
              <a:t>disponibles</a:t>
            </a:r>
          </a:p>
        </p:txBody>
      </p:sp>
      <p:sp>
        <p:nvSpPr>
          <p:cNvPr id="7" name="Rectangle 6"/>
          <p:cNvSpPr/>
          <p:nvPr/>
        </p:nvSpPr>
        <p:spPr>
          <a:xfrm>
            <a:off x="8278538" y="5303238"/>
            <a:ext cx="2318158" cy="1241571"/>
          </a:xfrm>
          <a:prstGeom prst="rect">
            <a:avLst/>
          </a:prstGeom>
          <a:effectLst>
            <a:outerShdw blurRad="50800" dist="38100" dir="13500000" algn="br" rotWithShape="0">
              <a:prstClr val="black">
                <a:alpha val="40000"/>
              </a:prstClr>
            </a:outerShdw>
          </a:effectLst>
        </p:spPr>
        <p:style>
          <a:lnRef idx="1">
            <a:schemeClr val="accent6"/>
          </a:lnRef>
          <a:fillRef idx="3">
            <a:schemeClr val="accent6"/>
          </a:fillRef>
          <a:effectRef idx="2">
            <a:schemeClr val="accent6"/>
          </a:effectRef>
          <a:fontRef idx="minor">
            <a:schemeClr val="lt1"/>
          </a:fontRef>
        </p:style>
        <p:txBody>
          <a:bodyPr rtlCol="0" anchor="ctr"/>
          <a:lstStyle/>
          <a:p>
            <a:pPr algn="ctr"/>
            <a:r>
              <a:rPr lang="fr-FR" dirty="0"/>
              <a:t>Quelques IA</a:t>
            </a:r>
            <a:br>
              <a:rPr lang="fr-FR" dirty="0"/>
            </a:br>
            <a:r>
              <a:rPr lang="fr-FR" dirty="0"/>
              <a:t>d’entrainement</a:t>
            </a:r>
            <a:br>
              <a:rPr lang="fr-FR" dirty="0"/>
            </a:br>
            <a:r>
              <a:rPr lang="fr-FR" dirty="0"/>
              <a:t>disponibles</a:t>
            </a:r>
          </a:p>
        </p:txBody>
      </p:sp>
      <p:sp>
        <p:nvSpPr>
          <p:cNvPr id="8" name="Rectangle 7"/>
          <p:cNvSpPr/>
          <p:nvPr/>
        </p:nvSpPr>
        <p:spPr>
          <a:xfrm>
            <a:off x="8430938" y="5455638"/>
            <a:ext cx="2318158" cy="1241571"/>
          </a:xfrm>
          <a:prstGeom prst="rect">
            <a:avLst/>
          </a:prstGeom>
          <a:effectLst>
            <a:outerShdw blurRad="50800" dist="38100" dir="13500000" algn="br" rotWithShape="0">
              <a:prstClr val="black">
                <a:alpha val="40000"/>
              </a:prstClr>
            </a:outerShdw>
          </a:effectLst>
        </p:spPr>
        <p:style>
          <a:lnRef idx="1">
            <a:schemeClr val="accent6"/>
          </a:lnRef>
          <a:fillRef idx="3">
            <a:schemeClr val="accent6"/>
          </a:fillRef>
          <a:effectRef idx="2">
            <a:schemeClr val="accent6"/>
          </a:effectRef>
          <a:fontRef idx="minor">
            <a:schemeClr val="lt1"/>
          </a:fontRef>
        </p:style>
        <p:txBody>
          <a:bodyPr rtlCol="0" anchor="ctr"/>
          <a:lstStyle/>
          <a:p>
            <a:pPr algn="ctr"/>
            <a:r>
              <a:rPr lang="fr-FR" dirty="0"/>
              <a:t>Quelques IA</a:t>
            </a:r>
            <a:br>
              <a:rPr lang="fr-FR" dirty="0"/>
            </a:br>
            <a:r>
              <a:rPr lang="fr-FR" dirty="0"/>
              <a:t>d’entrainement</a:t>
            </a:r>
            <a:br>
              <a:rPr lang="fr-FR" dirty="0"/>
            </a:br>
            <a:r>
              <a:rPr lang="fr-FR" dirty="0"/>
              <a:t>disponibles</a:t>
            </a:r>
          </a:p>
        </p:txBody>
      </p:sp>
      <p:sp>
        <p:nvSpPr>
          <p:cNvPr id="10" name="Rectangle 9"/>
          <p:cNvSpPr/>
          <p:nvPr/>
        </p:nvSpPr>
        <p:spPr>
          <a:xfrm>
            <a:off x="3273105" y="5656274"/>
            <a:ext cx="2678961" cy="888535"/>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fr-FR" dirty="0"/>
              <a:t>Client pour afficher</a:t>
            </a:r>
            <a:br>
              <a:rPr lang="fr-FR" dirty="0"/>
            </a:br>
            <a:r>
              <a:rPr lang="fr-FR" dirty="0"/>
              <a:t>les infos de l’IA : COCKPIT</a:t>
            </a:r>
          </a:p>
        </p:txBody>
      </p:sp>
      <p:pic>
        <p:nvPicPr>
          <p:cNvPr id="9" name="Image 8"/>
          <p:cNvPicPr>
            <a:picLocks noChangeAspect="1"/>
          </p:cNvPicPr>
          <p:nvPr/>
        </p:nvPicPr>
        <p:blipFill>
          <a:blip r:embed="rId4" cstate="print">
            <a:extLst>
              <a:ext uri="{BEBA8EAE-BF5A-486C-A8C5-ECC9F3942E4B}">
                <a14:imgProps xmlns:a14="http://schemas.microsoft.com/office/drawing/2010/main">
                  <a14:imgLayer r:embed="rId5">
                    <a14:imgEffect>
                      <a14:backgroundRemoval t="17300" b="82300" l="1700" r="98100"/>
                    </a14:imgEffect>
                  </a14:imgLayer>
                </a14:imgProps>
              </a:ext>
              <a:ext uri="{28A0092B-C50C-407E-A947-70E740481C1C}">
                <a14:useLocalDpi xmlns:a14="http://schemas.microsoft.com/office/drawing/2010/main" val="0"/>
              </a:ext>
            </a:extLst>
          </a:blip>
          <a:stretch>
            <a:fillRect/>
          </a:stretch>
        </p:blipFill>
        <p:spPr>
          <a:xfrm>
            <a:off x="4583192" y="4451757"/>
            <a:ext cx="1451296" cy="1451296"/>
          </a:xfrm>
          <a:prstGeom prst="rect">
            <a:avLst/>
          </a:prstGeom>
        </p:spPr>
      </p:pic>
      <p:cxnSp>
        <p:nvCxnSpPr>
          <p:cNvPr id="12" name="Connecteur droit avec flèche 11"/>
          <p:cNvCxnSpPr>
            <a:cxnSpLocks/>
            <a:stCxn id="5" idx="0"/>
          </p:cNvCxnSpPr>
          <p:nvPr/>
        </p:nvCxnSpPr>
        <p:spPr>
          <a:xfrm flipV="1">
            <a:off x="2138999" y="3850548"/>
            <a:ext cx="416853" cy="1147190"/>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13" name="Connecteur droit avec flèche 12"/>
          <p:cNvCxnSpPr>
            <a:cxnSpLocks/>
            <a:stCxn id="10" idx="0"/>
          </p:cNvCxnSpPr>
          <p:nvPr/>
        </p:nvCxnSpPr>
        <p:spPr>
          <a:xfrm flipH="1" flipV="1">
            <a:off x="3846358" y="3850548"/>
            <a:ext cx="766228" cy="1805726"/>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16" name="Connecteur droit avec flèche 15"/>
          <p:cNvCxnSpPr/>
          <p:nvPr/>
        </p:nvCxnSpPr>
        <p:spPr>
          <a:xfrm flipH="1" flipV="1">
            <a:off x="6748072" y="3728907"/>
            <a:ext cx="1485724" cy="1421932"/>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6"/>
          </a:lnRef>
          <a:fillRef idx="0">
            <a:schemeClr val="accent6"/>
          </a:fillRef>
          <a:effectRef idx="2">
            <a:schemeClr val="accent6"/>
          </a:effectRef>
          <a:fontRef idx="minor">
            <a:schemeClr val="tx1"/>
          </a:fontRef>
        </p:style>
      </p:cxnSp>
      <p:cxnSp>
        <p:nvCxnSpPr>
          <p:cNvPr id="19" name="Connecteur droit avec flèche 18"/>
          <p:cNvCxnSpPr>
            <a:stCxn id="4" idx="1"/>
            <a:endCxn id="2" idx="3"/>
          </p:cNvCxnSpPr>
          <p:nvPr/>
        </p:nvCxnSpPr>
        <p:spPr>
          <a:xfrm flipH="1" flipV="1">
            <a:off x="6753137" y="2736909"/>
            <a:ext cx="843095" cy="337657"/>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6"/>
          </a:lnRef>
          <a:fillRef idx="0">
            <a:schemeClr val="accent6"/>
          </a:fillRef>
          <a:effectRef idx="2">
            <a:schemeClr val="accent6"/>
          </a:effectRef>
          <a:fontRef idx="minor">
            <a:schemeClr val="tx1"/>
          </a:fontRef>
        </p:style>
      </p:cxnSp>
      <p:cxnSp>
        <p:nvCxnSpPr>
          <p:cNvPr id="23" name="Connecteur droit avec flèche 22"/>
          <p:cNvCxnSpPr/>
          <p:nvPr/>
        </p:nvCxnSpPr>
        <p:spPr>
          <a:xfrm flipH="1" flipV="1">
            <a:off x="6484691" y="3873615"/>
            <a:ext cx="1749105" cy="1608588"/>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6"/>
          </a:lnRef>
          <a:fillRef idx="0">
            <a:schemeClr val="accent6"/>
          </a:fillRef>
          <a:effectRef idx="2">
            <a:schemeClr val="accent6"/>
          </a:effectRef>
          <a:fontRef idx="minor">
            <a:schemeClr val="tx1"/>
          </a:fontRef>
        </p:style>
      </p:cxnSp>
      <p:cxnSp>
        <p:nvCxnSpPr>
          <p:cNvPr id="25" name="Connecteur droit avec flèche 24"/>
          <p:cNvCxnSpPr/>
          <p:nvPr/>
        </p:nvCxnSpPr>
        <p:spPr>
          <a:xfrm flipH="1" flipV="1">
            <a:off x="6168707" y="3873617"/>
            <a:ext cx="2262231" cy="2050406"/>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6"/>
          </a:lnRef>
          <a:fillRef idx="0">
            <a:schemeClr val="accent6"/>
          </a:fillRef>
          <a:effectRef idx="2">
            <a:schemeClr val="accent6"/>
          </a:effectRef>
          <a:fontRef idx="minor">
            <a:schemeClr val="tx1"/>
          </a:fontRef>
        </p:style>
      </p:cxnSp>
      <p:sp>
        <p:nvSpPr>
          <p:cNvPr id="34" name="Titre 33"/>
          <p:cNvSpPr>
            <a:spLocks noGrp="1"/>
          </p:cNvSpPr>
          <p:nvPr>
            <p:ph type="title"/>
          </p:nvPr>
        </p:nvSpPr>
        <p:spPr/>
        <p:txBody>
          <a:bodyPr/>
          <a:lstStyle/>
          <a:p>
            <a:r>
              <a:rPr lang="fr-FR" dirty="0"/>
              <a:t>Architecture</a:t>
            </a:r>
          </a:p>
        </p:txBody>
      </p:sp>
    </p:spTree>
    <p:extLst>
      <p:ext uri="{BB962C8B-B14F-4D97-AF65-F5344CB8AC3E}">
        <p14:creationId xmlns:p14="http://schemas.microsoft.com/office/powerpoint/2010/main" val="14717673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38712" y="1623270"/>
            <a:ext cx="5314425" cy="2227277"/>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fr-FR" dirty="0"/>
              <a:t>Moteur d’exécution globale</a:t>
            </a:r>
            <a:br>
              <a:rPr lang="fr-FR" dirty="0"/>
            </a:br>
            <a:r>
              <a:rPr lang="fr-FR" dirty="0"/>
              <a:t>multi-joueurs</a:t>
            </a:r>
          </a:p>
        </p:txBody>
      </p:sp>
      <p:pic>
        <p:nvPicPr>
          <p:cNvPr id="3" name="Image 2"/>
          <p:cNvPicPr>
            <a:picLocks noChangeAspect="1"/>
          </p:cNvPicPr>
          <p:nvPr/>
        </p:nvPicPr>
        <p:blipFill>
          <a:blip r:embed="rId2" cstate="print">
            <a:extLst>
              <a:ext uri="{BEBA8EAE-BF5A-486C-A8C5-ECC9F3942E4B}">
                <a14:imgProps xmlns:a14="http://schemas.microsoft.com/office/drawing/2010/main">
                  <a14:imgLayer r:embed="rId3">
                    <a14:imgEffect>
                      <a14:backgroundRemoval t="18500" b="81900" l="300" r="99500"/>
                    </a14:imgEffect>
                  </a14:imgLayer>
                </a14:imgProps>
              </a:ext>
              <a:ext uri="{28A0092B-C50C-407E-A947-70E740481C1C}">
                <a14:useLocalDpi xmlns:a14="http://schemas.microsoft.com/office/drawing/2010/main" val="0"/>
              </a:ext>
            </a:extLst>
          </a:blip>
          <a:stretch>
            <a:fillRect/>
          </a:stretch>
        </p:blipFill>
        <p:spPr>
          <a:xfrm>
            <a:off x="8291822" y="704325"/>
            <a:ext cx="2332839" cy="2332839"/>
          </a:xfrm>
          <a:prstGeom prst="rect">
            <a:avLst/>
          </a:prstGeom>
        </p:spPr>
      </p:pic>
      <p:sp>
        <p:nvSpPr>
          <p:cNvPr id="4" name="Rectangle 3"/>
          <p:cNvSpPr/>
          <p:nvPr/>
        </p:nvSpPr>
        <p:spPr>
          <a:xfrm>
            <a:off x="7596232" y="2606879"/>
            <a:ext cx="2508308" cy="935373"/>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fr-FR" dirty="0"/>
              <a:t>Client pour</a:t>
            </a:r>
            <a:br>
              <a:rPr lang="fr-FR" dirty="0"/>
            </a:br>
            <a:r>
              <a:rPr lang="fr-FR" dirty="0"/>
              <a:t>rendu global</a:t>
            </a:r>
          </a:p>
        </p:txBody>
      </p:sp>
      <p:sp>
        <p:nvSpPr>
          <p:cNvPr id="5" name="Rectangle 4"/>
          <p:cNvSpPr/>
          <p:nvPr/>
        </p:nvSpPr>
        <p:spPr>
          <a:xfrm>
            <a:off x="1329267" y="4997738"/>
            <a:ext cx="1619463" cy="1241571"/>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fr-FR" dirty="0"/>
              <a:t>I.A. à</a:t>
            </a:r>
          </a:p>
          <a:p>
            <a:pPr algn="ctr"/>
            <a:r>
              <a:rPr lang="fr-FR" dirty="0"/>
              <a:t>créer : le BOT</a:t>
            </a:r>
          </a:p>
        </p:txBody>
      </p:sp>
      <p:sp>
        <p:nvSpPr>
          <p:cNvPr id="10" name="Rectangle 9"/>
          <p:cNvSpPr/>
          <p:nvPr/>
        </p:nvSpPr>
        <p:spPr>
          <a:xfrm>
            <a:off x="3273105" y="5656274"/>
            <a:ext cx="2678961" cy="888535"/>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fr-FR" dirty="0"/>
              <a:t>Client pour afficher</a:t>
            </a:r>
            <a:br>
              <a:rPr lang="fr-FR" dirty="0"/>
            </a:br>
            <a:r>
              <a:rPr lang="fr-FR" dirty="0"/>
              <a:t>les infos de l’IA : COCKPIT</a:t>
            </a:r>
          </a:p>
        </p:txBody>
      </p:sp>
      <p:pic>
        <p:nvPicPr>
          <p:cNvPr id="9" name="Image 8"/>
          <p:cNvPicPr>
            <a:picLocks noChangeAspect="1"/>
          </p:cNvPicPr>
          <p:nvPr/>
        </p:nvPicPr>
        <p:blipFill>
          <a:blip r:embed="rId4" cstate="print">
            <a:extLst>
              <a:ext uri="{BEBA8EAE-BF5A-486C-A8C5-ECC9F3942E4B}">
                <a14:imgProps xmlns:a14="http://schemas.microsoft.com/office/drawing/2010/main">
                  <a14:imgLayer r:embed="rId5">
                    <a14:imgEffect>
                      <a14:backgroundRemoval t="17300" b="82300" l="1700" r="98100"/>
                    </a14:imgEffect>
                  </a14:imgLayer>
                </a14:imgProps>
              </a:ext>
              <a:ext uri="{28A0092B-C50C-407E-A947-70E740481C1C}">
                <a14:useLocalDpi xmlns:a14="http://schemas.microsoft.com/office/drawing/2010/main" val="0"/>
              </a:ext>
            </a:extLst>
          </a:blip>
          <a:stretch>
            <a:fillRect/>
          </a:stretch>
        </p:blipFill>
        <p:spPr>
          <a:xfrm>
            <a:off x="4583192" y="4451757"/>
            <a:ext cx="1451296" cy="1451296"/>
          </a:xfrm>
          <a:prstGeom prst="rect">
            <a:avLst/>
          </a:prstGeom>
        </p:spPr>
      </p:pic>
      <p:cxnSp>
        <p:nvCxnSpPr>
          <p:cNvPr id="12" name="Connecteur droit avec flèche 11"/>
          <p:cNvCxnSpPr>
            <a:cxnSpLocks/>
            <a:stCxn id="5" idx="0"/>
          </p:cNvCxnSpPr>
          <p:nvPr/>
        </p:nvCxnSpPr>
        <p:spPr>
          <a:xfrm flipV="1">
            <a:off x="2138999" y="3850548"/>
            <a:ext cx="416853" cy="1147190"/>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13" name="Connecteur droit avec flèche 12"/>
          <p:cNvCxnSpPr>
            <a:cxnSpLocks/>
            <a:stCxn id="10" idx="0"/>
          </p:cNvCxnSpPr>
          <p:nvPr/>
        </p:nvCxnSpPr>
        <p:spPr>
          <a:xfrm flipH="1" flipV="1">
            <a:off x="3846358" y="3850548"/>
            <a:ext cx="766228" cy="1805726"/>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cxnSp>
      <p:cxnSp>
        <p:nvCxnSpPr>
          <p:cNvPr id="19" name="Connecteur droit avec flèche 18"/>
          <p:cNvCxnSpPr>
            <a:stCxn id="4" idx="1"/>
            <a:endCxn id="2" idx="3"/>
          </p:cNvCxnSpPr>
          <p:nvPr/>
        </p:nvCxnSpPr>
        <p:spPr>
          <a:xfrm flipH="1" flipV="1">
            <a:off x="6753137" y="2736909"/>
            <a:ext cx="843095" cy="337657"/>
          </a:xfrm>
          <a:prstGeom prst="straightConnector1">
            <a:avLst/>
          </a:prstGeom>
          <a:ln w="57150">
            <a:headEnd type="triangle"/>
            <a:tailEnd type="triangle"/>
          </a:ln>
          <a:effectLst>
            <a:outerShdw blurRad="50800" dist="38100" dir="2700000" algn="tl" rotWithShape="0">
              <a:prstClr val="black">
                <a:alpha val="40000"/>
              </a:prstClr>
            </a:outerShdw>
          </a:effectLst>
        </p:spPr>
        <p:style>
          <a:lnRef idx="3">
            <a:schemeClr val="accent6"/>
          </a:lnRef>
          <a:fillRef idx="0">
            <a:schemeClr val="accent6"/>
          </a:fillRef>
          <a:effectRef idx="2">
            <a:schemeClr val="accent6"/>
          </a:effectRef>
          <a:fontRef idx="minor">
            <a:schemeClr val="tx1"/>
          </a:fontRef>
        </p:style>
      </p:cxnSp>
      <p:sp>
        <p:nvSpPr>
          <p:cNvPr id="34" name="Titre 33"/>
          <p:cNvSpPr>
            <a:spLocks noGrp="1"/>
          </p:cNvSpPr>
          <p:nvPr>
            <p:ph type="title"/>
          </p:nvPr>
        </p:nvSpPr>
        <p:spPr>
          <a:xfrm>
            <a:off x="685801" y="-23809"/>
            <a:ext cx="10131425" cy="1456267"/>
          </a:xfrm>
        </p:spPr>
        <p:txBody>
          <a:bodyPr/>
          <a:lstStyle/>
          <a:p>
            <a:r>
              <a:rPr lang="fr-FR" dirty="0"/>
              <a:t>Architecture</a:t>
            </a:r>
          </a:p>
        </p:txBody>
      </p:sp>
    </p:spTree>
    <p:extLst>
      <p:ext uri="{BB962C8B-B14F-4D97-AF65-F5344CB8AC3E}">
        <p14:creationId xmlns:p14="http://schemas.microsoft.com/office/powerpoint/2010/main" val="16313031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Terrain de simulation</a:t>
            </a:r>
          </a:p>
        </p:txBody>
      </p:sp>
      <p:sp>
        <p:nvSpPr>
          <p:cNvPr id="3" name="Espace réservé du contenu 2"/>
          <p:cNvSpPr>
            <a:spLocks noGrp="1"/>
          </p:cNvSpPr>
          <p:nvPr>
            <p:ph idx="1"/>
          </p:nvPr>
        </p:nvSpPr>
        <p:spPr/>
        <p:txBody>
          <a:bodyPr/>
          <a:lstStyle/>
          <a:p>
            <a:r>
              <a:rPr lang="fr-FR" dirty="0"/>
              <a:t>Le terrain est constitué par des cases rectangulaires, il est entièrement bordé de cases.</a:t>
            </a:r>
          </a:p>
          <a:p>
            <a:r>
              <a:rPr lang="fr-FR" dirty="0"/>
              <a:t>La superficie du terrain n’est pas connue par le BOT !</a:t>
            </a:r>
          </a:p>
          <a:p>
            <a:r>
              <a:rPr lang="fr-FR" dirty="0"/>
              <a:t>Une BOT occupe 1 case.</a:t>
            </a:r>
          </a:p>
          <a:p>
            <a:r>
              <a:rPr lang="fr-FR" dirty="0"/>
              <a:t>Une unité d’énergie occupe 1 case.</a:t>
            </a:r>
          </a:p>
          <a:p>
            <a:r>
              <a:rPr lang="fr-FR" dirty="0"/>
              <a:t>Vous ne savez pas combien il y a de BOT dans la simulation.</a:t>
            </a:r>
          </a:p>
          <a:p>
            <a:endParaRPr lang="fr-FR" dirty="0"/>
          </a:p>
        </p:txBody>
      </p:sp>
      <p:pic>
        <p:nvPicPr>
          <p:cNvPr id="7" name="Image 6" descr="Une image contenant lumière, gâteau, table, trafic&#10;&#10;Description générée automatiquement">
            <a:extLst>
              <a:ext uri="{FF2B5EF4-FFF2-40B4-BE49-F238E27FC236}">
                <a16:creationId xmlns:a16="http://schemas.microsoft.com/office/drawing/2014/main" id="{1BC8CFCA-975F-4A31-9613-6599F7D89C5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60833" y="3567546"/>
            <a:ext cx="5545366" cy="2976589"/>
          </a:xfrm>
          <a:prstGeom prst="rect">
            <a:avLst/>
          </a:prstGeom>
          <a:ln>
            <a:noFill/>
          </a:ln>
          <a:effectLst>
            <a:softEdge rad="112500"/>
          </a:effectLst>
        </p:spPr>
      </p:pic>
    </p:spTree>
    <p:extLst>
      <p:ext uri="{BB962C8B-B14F-4D97-AF65-F5344CB8AC3E}">
        <p14:creationId xmlns:p14="http://schemas.microsoft.com/office/powerpoint/2010/main" val="40180182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1 tour de jeu</a:t>
            </a:r>
          </a:p>
        </p:txBody>
      </p:sp>
      <p:sp>
        <p:nvSpPr>
          <p:cNvPr id="3" name="Espace réservé du contenu 2"/>
          <p:cNvSpPr>
            <a:spLocks noGrp="1"/>
          </p:cNvSpPr>
          <p:nvPr>
            <p:ph idx="1"/>
          </p:nvPr>
        </p:nvSpPr>
        <p:spPr/>
        <p:txBody>
          <a:bodyPr/>
          <a:lstStyle/>
          <a:p>
            <a:pPr marL="0" indent="0">
              <a:buNone/>
            </a:pPr>
            <a:r>
              <a:rPr lang="fr-FR" dirty="0"/>
              <a:t>Un tour de jeu consiste en une séquence de communication entre le simulateur et un bot.</a:t>
            </a:r>
          </a:p>
          <a:p>
            <a:r>
              <a:rPr lang="fr-FR" dirty="0"/>
              <a:t>Simulateur : exécute la consommation d’énergie pour un BOT</a:t>
            </a:r>
          </a:p>
          <a:p>
            <a:r>
              <a:rPr lang="fr-FR" dirty="0"/>
              <a:t>BOT : détermine le niveau de scan du terrain de 0 à 255</a:t>
            </a:r>
          </a:p>
          <a:p>
            <a:r>
              <a:rPr lang="fr-FR" dirty="0"/>
              <a:t>Simulateur : le scan à lieu</a:t>
            </a:r>
          </a:p>
          <a:p>
            <a:r>
              <a:rPr lang="fr-FR" dirty="0"/>
              <a:t>BOT : Détermine une action (aucune, déplacer, tirer, bouclier, se cacher, …)</a:t>
            </a:r>
          </a:p>
          <a:p>
            <a:r>
              <a:rPr lang="fr-FR" dirty="0"/>
              <a:t>Simulateur : exécution de l’action et applique les changements s’il y en a</a:t>
            </a:r>
          </a:p>
          <a:p>
            <a:pPr marL="0" indent="0">
              <a:buNone/>
            </a:pPr>
            <a:r>
              <a:rPr lang="fr-FR" dirty="0"/>
              <a:t>Le simulateur passe au BOT suivant.</a:t>
            </a:r>
          </a:p>
          <a:p>
            <a:pPr marL="0" indent="0">
              <a:buNone/>
            </a:pPr>
            <a:r>
              <a:rPr lang="fr-FR" dirty="0"/>
              <a:t>Chaque BOT est prévenu immédiatement dès qu’une de ses caractéristiques est modifiée.</a:t>
            </a:r>
          </a:p>
          <a:p>
            <a:endParaRPr lang="fr-FR" dirty="0"/>
          </a:p>
        </p:txBody>
      </p:sp>
      <p:pic>
        <p:nvPicPr>
          <p:cNvPr id="4" name="Image 3">
            <a:extLst>
              <a:ext uri="{FF2B5EF4-FFF2-40B4-BE49-F238E27FC236}">
                <a16:creationId xmlns:a16="http://schemas.microsoft.com/office/drawing/2014/main" id="{D016EB21-463F-4823-A3AC-3F1C7272796E}"/>
              </a:ext>
            </a:extLst>
          </p:cNvPr>
          <p:cNvPicPr>
            <a:picLocks noChangeAspect="1"/>
          </p:cNvPicPr>
          <p:nvPr/>
        </p:nvPicPr>
        <p:blipFill>
          <a:blip r:embed="rId2"/>
          <a:stretch>
            <a:fillRect/>
          </a:stretch>
        </p:blipFill>
        <p:spPr>
          <a:xfrm>
            <a:off x="7446962" y="205582"/>
            <a:ext cx="2581275" cy="1809750"/>
          </a:xfrm>
          <a:prstGeom prst="rect">
            <a:avLst/>
          </a:prstGeom>
          <a:ln>
            <a:noFill/>
          </a:ln>
          <a:effectLst>
            <a:softEdge rad="112500"/>
          </a:effectLst>
        </p:spPr>
      </p:pic>
      <p:pic>
        <p:nvPicPr>
          <p:cNvPr id="5" name="Image 4">
            <a:extLst>
              <a:ext uri="{FF2B5EF4-FFF2-40B4-BE49-F238E27FC236}">
                <a16:creationId xmlns:a16="http://schemas.microsoft.com/office/drawing/2014/main" id="{75B9B1EC-6944-4946-ACF1-FFEF568DF8B9}"/>
              </a:ext>
            </a:extLst>
          </p:cNvPr>
          <p:cNvPicPr>
            <a:picLocks noChangeAspect="1"/>
          </p:cNvPicPr>
          <p:nvPr/>
        </p:nvPicPr>
        <p:blipFill>
          <a:blip r:embed="rId3"/>
          <a:stretch>
            <a:fillRect/>
          </a:stretch>
        </p:blipFill>
        <p:spPr>
          <a:xfrm>
            <a:off x="8277224" y="2718810"/>
            <a:ext cx="3228975" cy="2066925"/>
          </a:xfrm>
          <a:prstGeom prst="rect">
            <a:avLst/>
          </a:prstGeom>
          <a:ln>
            <a:noFill/>
          </a:ln>
          <a:effectLst>
            <a:softEdge rad="112500"/>
          </a:effectLst>
        </p:spPr>
      </p:pic>
    </p:spTree>
    <p:extLst>
      <p:ext uri="{BB962C8B-B14F-4D97-AF65-F5344CB8AC3E}">
        <p14:creationId xmlns:p14="http://schemas.microsoft.com/office/powerpoint/2010/main" val="10598960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éleste">
  <a:themeElements>
    <a:clrScheme name="Céleste">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élest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éleste">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otalTime>7353</TotalTime>
  <Words>1241</Words>
  <Application>Microsoft Office PowerPoint</Application>
  <PresentationFormat>Grand écran</PresentationFormat>
  <Paragraphs>503</Paragraphs>
  <Slides>29</Slides>
  <Notes>0</Notes>
  <HiddenSlides>4</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29</vt:i4>
      </vt:variant>
    </vt:vector>
  </HeadingPairs>
  <TitlesOfParts>
    <vt:vector size="33" baseType="lpstr">
      <vt:lpstr>Arial</vt:lpstr>
      <vt:lpstr>Calibri</vt:lpstr>
      <vt:lpstr>Calibri Light</vt:lpstr>
      <vt:lpstr>Céleste</vt:lpstr>
      <vt:lpstr>Projet Informatique 1ère année</vt:lpstr>
      <vt:lpstr>Présentation PowerPoint</vt:lpstr>
      <vt:lpstr>Présentation PowerPoint</vt:lpstr>
      <vt:lpstr>Objectif du projet</vt:lpstr>
      <vt:lpstr>La simulation</vt:lpstr>
      <vt:lpstr>Architecture</vt:lpstr>
      <vt:lpstr>Architecture</vt:lpstr>
      <vt:lpstr>Terrain de simulation</vt:lpstr>
      <vt:lpstr>1 tour de jeu</vt:lpstr>
      <vt:lpstr>Exemple d’un terrain de jeu</vt:lpstr>
      <vt:lpstr>Résonateur</vt:lpstr>
      <vt:lpstr>Vie</vt:lpstr>
      <vt:lpstr>Energie</vt:lpstr>
      <vt:lpstr>Capsule d’énergie</vt:lpstr>
      <vt:lpstr>Scan du terrain</vt:lpstr>
      <vt:lpstr>Déplacement</vt:lpstr>
      <vt:lpstr>Protection</vt:lpstr>
      <vt:lpstr>Champ occultant</vt:lpstr>
      <vt:lpstr>Site web</vt:lpstr>
      <vt:lpstr>Environnement de développement</vt:lpstr>
      <vt:lpstr>Visual Studio Code</vt:lpstr>
      <vt:lpstr>Exemple vide</vt:lpstr>
      <vt:lpstr>Protocole pour le BOT</vt:lpstr>
      <vt:lpstr>Protocole pour le COCKPIT</vt:lpstr>
      <vt:lpstr>Le cockpit</vt:lpstr>
      <vt:lpstr>Le serveur est configurable</vt:lpstr>
      <vt:lpstr>Présentation PowerPoint</vt:lpstr>
      <vt:lpstr>Envoyer une commande</vt:lpstr>
      <vt:lpstr>Pour le cockpit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 Informatique 3ème année</dc:title>
  <dc:creator>Stéphane Fardoux</dc:creator>
  <cp:lastModifiedBy>Stéphane Fardoux</cp:lastModifiedBy>
  <cp:revision>65</cp:revision>
  <dcterms:created xsi:type="dcterms:W3CDTF">2019-04-16T12:25:55Z</dcterms:created>
  <dcterms:modified xsi:type="dcterms:W3CDTF">2019-05-14T15:57:35Z</dcterms:modified>
</cp:coreProperties>
</file>